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7" r:id="rId2"/>
    <p:sldMasterId id="2147483709" r:id="rId3"/>
    <p:sldMasterId id="2147483727" r:id="rId4"/>
    <p:sldMasterId id="2147483739" r:id="rId5"/>
    <p:sldMasterId id="2147483751" r:id="rId6"/>
    <p:sldMasterId id="2147483764" r:id="rId7"/>
    <p:sldMasterId id="2147483776" r:id="rId8"/>
  </p:sldMasterIdLst>
  <p:notesMasterIdLst>
    <p:notesMasterId r:id="rId42"/>
  </p:notesMasterIdLst>
  <p:sldIdLst>
    <p:sldId id="261" r:id="rId9"/>
    <p:sldId id="293" r:id="rId10"/>
    <p:sldId id="266" r:id="rId11"/>
    <p:sldId id="288" r:id="rId12"/>
    <p:sldId id="289" r:id="rId13"/>
    <p:sldId id="294" r:id="rId14"/>
    <p:sldId id="282" r:id="rId15"/>
    <p:sldId id="283" r:id="rId16"/>
    <p:sldId id="284" r:id="rId17"/>
    <p:sldId id="285" r:id="rId18"/>
    <p:sldId id="286" r:id="rId19"/>
    <p:sldId id="287" r:id="rId20"/>
    <p:sldId id="274" r:id="rId21"/>
    <p:sldId id="275" r:id="rId22"/>
    <p:sldId id="276" r:id="rId23"/>
    <p:sldId id="277" r:id="rId24"/>
    <p:sldId id="278" r:id="rId25"/>
    <p:sldId id="295" r:id="rId26"/>
    <p:sldId id="268" r:id="rId27"/>
    <p:sldId id="269" r:id="rId28"/>
    <p:sldId id="270" r:id="rId29"/>
    <p:sldId id="296" r:id="rId30"/>
    <p:sldId id="292" r:id="rId31"/>
    <p:sldId id="279" r:id="rId32"/>
    <p:sldId id="290" r:id="rId33"/>
    <p:sldId id="267" r:id="rId34"/>
    <p:sldId id="281" r:id="rId35"/>
    <p:sldId id="297" r:id="rId36"/>
    <p:sldId id="271" r:id="rId37"/>
    <p:sldId id="272" r:id="rId38"/>
    <p:sldId id="273" r:id="rId39"/>
    <p:sldId id="280" r:id="rId40"/>
    <p:sldId id="265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65D"/>
    <a:srgbClr val="A95AB5"/>
    <a:srgbClr val="7868B2"/>
    <a:srgbClr val="018BAB"/>
    <a:srgbClr val="468B9B"/>
    <a:srgbClr val="D2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>
        <p:scale>
          <a:sx n="80" d="100"/>
          <a:sy n="80" d="100"/>
        </p:scale>
        <p:origin x="187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43754-2B45-4679-B145-A52BE34AA85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75181-2C24-40C2-AC2E-C44F3FE6C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6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33046-2594-4E34-A61A-ACCAA04A0B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5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33046-2594-4E34-A61A-ACCAA04A0B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91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2CC99-C961-BCAE-3741-3417BABF9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4E8F9B3-090D-23B7-E6AB-78FC66536E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D724482-5B58-C9B5-1DFA-240FD4483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F16596-9112-ACC3-80B0-3577ADC61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33046-2594-4E34-A61A-ACCAA04A0B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01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33046-2594-4E34-A61A-ACCAA04A0B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24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33046-2594-4E34-A61A-ACCAA04A0B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9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ww.rosmedex.ru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ww.rosmedex.ru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27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90" y="166817"/>
            <a:ext cx="10515600" cy="132556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008B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594824" y="1777387"/>
            <a:ext cx="4130675" cy="666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 hasCustomPrompt="1"/>
          </p:nvPr>
        </p:nvSpPr>
        <p:spPr>
          <a:xfrm>
            <a:off x="1041104" y="1847995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617401" y="1964041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6"/>
          </p:nvPr>
        </p:nvSpPr>
        <p:spPr>
          <a:xfrm>
            <a:off x="1594824" y="2762121"/>
            <a:ext cx="4130675" cy="666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1041104" y="2832729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8" hasCustomPrompt="1"/>
          </p:nvPr>
        </p:nvSpPr>
        <p:spPr>
          <a:xfrm>
            <a:off x="617401" y="2948775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9"/>
          </p:nvPr>
        </p:nvSpPr>
        <p:spPr>
          <a:xfrm>
            <a:off x="1594824" y="3750239"/>
            <a:ext cx="4130675" cy="666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Рисунок 13"/>
          <p:cNvSpPr>
            <a:spLocks noGrp="1"/>
          </p:cNvSpPr>
          <p:nvPr>
            <p:ph type="pic" sz="quarter" idx="20" hasCustomPrompt="1"/>
          </p:nvPr>
        </p:nvSpPr>
        <p:spPr>
          <a:xfrm>
            <a:off x="1041104" y="3820847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21" hasCustomPrompt="1"/>
          </p:nvPr>
        </p:nvSpPr>
        <p:spPr>
          <a:xfrm>
            <a:off x="617401" y="393689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22"/>
          </p:nvPr>
        </p:nvSpPr>
        <p:spPr>
          <a:xfrm>
            <a:off x="1594824" y="4726883"/>
            <a:ext cx="4130675" cy="666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Рисунок 13"/>
          <p:cNvSpPr>
            <a:spLocks noGrp="1"/>
          </p:cNvSpPr>
          <p:nvPr>
            <p:ph type="pic" sz="quarter" idx="23" hasCustomPrompt="1"/>
          </p:nvPr>
        </p:nvSpPr>
        <p:spPr>
          <a:xfrm>
            <a:off x="1041104" y="4797491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5" name="Рисунок 15"/>
          <p:cNvSpPr>
            <a:spLocks noGrp="1"/>
          </p:cNvSpPr>
          <p:nvPr>
            <p:ph type="pic" sz="quarter" idx="24" hasCustomPrompt="1"/>
          </p:nvPr>
        </p:nvSpPr>
        <p:spPr>
          <a:xfrm>
            <a:off x="617401" y="491353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25"/>
          </p:nvPr>
        </p:nvSpPr>
        <p:spPr>
          <a:xfrm>
            <a:off x="1594824" y="5703526"/>
            <a:ext cx="4130675" cy="666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Рисунок 13"/>
          <p:cNvSpPr>
            <a:spLocks noGrp="1"/>
          </p:cNvSpPr>
          <p:nvPr>
            <p:ph type="pic" sz="quarter" idx="26" hasCustomPrompt="1"/>
          </p:nvPr>
        </p:nvSpPr>
        <p:spPr>
          <a:xfrm>
            <a:off x="1041104" y="5774134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8" name="Рисунок 15"/>
          <p:cNvSpPr>
            <a:spLocks noGrp="1"/>
          </p:cNvSpPr>
          <p:nvPr>
            <p:ph type="pic" sz="quarter" idx="27" hasCustomPrompt="1"/>
          </p:nvPr>
        </p:nvSpPr>
        <p:spPr>
          <a:xfrm>
            <a:off x="617401" y="5890180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28"/>
          </p:nvPr>
        </p:nvSpPr>
        <p:spPr>
          <a:xfrm>
            <a:off x="7416504" y="1777387"/>
            <a:ext cx="4130675" cy="666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Рисунок 13"/>
          <p:cNvSpPr>
            <a:spLocks noGrp="1"/>
          </p:cNvSpPr>
          <p:nvPr>
            <p:ph type="pic" sz="quarter" idx="29" hasCustomPrompt="1"/>
          </p:nvPr>
        </p:nvSpPr>
        <p:spPr>
          <a:xfrm>
            <a:off x="6862784" y="1847995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1" name="Рисунок 15"/>
          <p:cNvSpPr>
            <a:spLocks noGrp="1"/>
          </p:cNvSpPr>
          <p:nvPr>
            <p:ph type="pic" sz="quarter" idx="30" hasCustomPrompt="1"/>
          </p:nvPr>
        </p:nvSpPr>
        <p:spPr>
          <a:xfrm>
            <a:off x="6439081" y="1964041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31"/>
          </p:nvPr>
        </p:nvSpPr>
        <p:spPr>
          <a:xfrm>
            <a:off x="7416504" y="2762121"/>
            <a:ext cx="4130675" cy="666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Рисунок 13"/>
          <p:cNvSpPr>
            <a:spLocks noGrp="1"/>
          </p:cNvSpPr>
          <p:nvPr>
            <p:ph type="pic" sz="quarter" idx="32" hasCustomPrompt="1"/>
          </p:nvPr>
        </p:nvSpPr>
        <p:spPr>
          <a:xfrm>
            <a:off x="6862784" y="2832729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4" name="Рисунок 15"/>
          <p:cNvSpPr>
            <a:spLocks noGrp="1"/>
          </p:cNvSpPr>
          <p:nvPr>
            <p:ph type="pic" sz="quarter" idx="33" hasCustomPrompt="1"/>
          </p:nvPr>
        </p:nvSpPr>
        <p:spPr>
          <a:xfrm>
            <a:off x="6439081" y="2948775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5" name="Текст 11"/>
          <p:cNvSpPr>
            <a:spLocks noGrp="1"/>
          </p:cNvSpPr>
          <p:nvPr>
            <p:ph type="body" sz="quarter" idx="34"/>
          </p:nvPr>
        </p:nvSpPr>
        <p:spPr>
          <a:xfrm>
            <a:off x="7416504" y="3750239"/>
            <a:ext cx="4130675" cy="666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Рисунок 13"/>
          <p:cNvSpPr>
            <a:spLocks noGrp="1"/>
          </p:cNvSpPr>
          <p:nvPr>
            <p:ph type="pic" sz="quarter" idx="35" hasCustomPrompt="1"/>
          </p:nvPr>
        </p:nvSpPr>
        <p:spPr>
          <a:xfrm>
            <a:off x="6862784" y="3820847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7" name="Рисунок 15"/>
          <p:cNvSpPr>
            <a:spLocks noGrp="1"/>
          </p:cNvSpPr>
          <p:nvPr>
            <p:ph type="pic" sz="quarter" idx="36" hasCustomPrompt="1"/>
          </p:nvPr>
        </p:nvSpPr>
        <p:spPr>
          <a:xfrm>
            <a:off x="6439081" y="393689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8" name="Текст 11"/>
          <p:cNvSpPr>
            <a:spLocks noGrp="1"/>
          </p:cNvSpPr>
          <p:nvPr>
            <p:ph type="body" sz="quarter" idx="37"/>
          </p:nvPr>
        </p:nvSpPr>
        <p:spPr>
          <a:xfrm>
            <a:off x="7416504" y="4726883"/>
            <a:ext cx="4130675" cy="666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Рисунок 13"/>
          <p:cNvSpPr>
            <a:spLocks noGrp="1"/>
          </p:cNvSpPr>
          <p:nvPr>
            <p:ph type="pic" sz="quarter" idx="38" hasCustomPrompt="1"/>
          </p:nvPr>
        </p:nvSpPr>
        <p:spPr>
          <a:xfrm>
            <a:off x="6862784" y="4797491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40" name="Рисунок 15"/>
          <p:cNvSpPr>
            <a:spLocks noGrp="1"/>
          </p:cNvSpPr>
          <p:nvPr>
            <p:ph type="pic" sz="quarter" idx="39" hasCustomPrompt="1"/>
          </p:nvPr>
        </p:nvSpPr>
        <p:spPr>
          <a:xfrm>
            <a:off x="6439081" y="491353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41" name="Текст 11"/>
          <p:cNvSpPr>
            <a:spLocks noGrp="1"/>
          </p:cNvSpPr>
          <p:nvPr>
            <p:ph type="body" sz="quarter" idx="40"/>
          </p:nvPr>
        </p:nvSpPr>
        <p:spPr>
          <a:xfrm>
            <a:off x="7416504" y="5703526"/>
            <a:ext cx="4130675" cy="666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Рисунок 13"/>
          <p:cNvSpPr>
            <a:spLocks noGrp="1"/>
          </p:cNvSpPr>
          <p:nvPr>
            <p:ph type="pic" sz="quarter" idx="41" hasCustomPrompt="1"/>
          </p:nvPr>
        </p:nvSpPr>
        <p:spPr>
          <a:xfrm>
            <a:off x="6862784" y="5774134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43" name="Рисунок 15"/>
          <p:cNvSpPr>
            <a:spLocks noGrp="1"/>
          </p:cNvSpPr>
          <p:nvPr>
            <p:ph type="pic" sz="quarter" idx="42" hasCustomPrompt="1"/>
          </p:nvPr>
        </p:nvSpPr>
        <p:spPr>
          <a:xfrm>
            <a:off x="6439081" y="5890180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</p:spTree>
    <p:extLst>
      <p:ext uri="{BB962C8B-B14F-4D97-AF65-F5344CB8AC3E}">
        <p14:creationId xmlns:p14="http://schemas.microsoft.com/office/powerpoint/2010/main" val="1013997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4CDF-45DC-4BEF-8CF7-D5C2A696BDE6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A30E-1673-4886-A83F-4B08D0584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341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4CDF-45DC-4BEF-8CF7-D5C2A696BDE6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A30E-1673-4886-A83F-4B08D0584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618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4CDF-45DC-4BEF-8CF7-D5C2A696BDE6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A30E-1673-4886-A83F-4B08D0584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081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4CDF-45DC-4BEF-8CF7-D5C2A696BDE6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A30E-1673-4886-A83F-4B08D0584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480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4CDF-45DC-4BEF-8CF7-D5C2A696BDE6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A30E-1673-4886-A83F-4B08D0584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94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4CDF-45DC-4BEF-8CF7-D5C2A696BDE6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A30E-1673-4886-A83F-4B08D0584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510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4CDF-45DC-4BEF-8CF7-D5C2A696BDE6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A30E-1673-4886-A83F-4B08D0584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534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4CDF-45DC-4BEF-8CF7-D5C2A696BDE6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A30E-1673-4886-A83F-4B08D0584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858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0"/>
            <a:ext cx="12192000" cy="80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13" name="Прямоугольник 21">
            <a:extLst>
              <a:ext uri="{FF2B5EF4-FFF2-40B4-BE49-F238E27FC236}">
                <a16:creationId xmlns:a16="http://schemas.microsoft.com/office/drawing/2014/main" id="{2F1D630D-3960-E44F-8FC8-7B0AEDA3E60D}"/>
              </a:ext>
            </a:extLst>
          </p:cNvPr>
          <p:cNvSpPr/>
          <p:nvPr userDrawn="1"/>
        </p:nvSpPr>
        <p:spPr>
          <a:xfrm>
            <a:off x="11314527" y="6252520"/>
            <a:ext cx="930443" cy="605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4772"/>
            <a:fld id="{AA046AF2-ED6C-4143-B518-1604807CDD3C}" type="slidenum">
              <a:rPr lang="ru-RU" sz="1200" b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 defTabSz="414772"/>
              <a:t>‹#›</a:t>
            </a:fld>
            <a:endParaRPr lang="ru-RU" sz="12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0"/>
          </p:nvPr>
        </p:nvSpPr>
        <p:spPr>
          <a:xfrm>
            <a:off x="190499" y="0"/>
            <a:ext cx="10377359" cy="80050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800507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246654-E57C-49BC-9BAE-3AD404DE5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152" y="118161"/>
            <a:ext cx="460618" cy="5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9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/>
          <p:cNvSpPr txBox="1"/>
          <p:nvPr userDrawn="1"/>
        </p:nvSpPr>
        <p:spPr>
          <a:xfrm rot="16200000">
            <a:off x="9486902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ru-RU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1" y="622802"/>
            <a:ext cx="10933351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ru-RU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РУС_</a:t>
            </a: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Alcon VBHC_Pre kick-off meeting_26Apr2018_v2.pptx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FDE8-5BC0-2540-AC0C-F11FAFBF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4" y="495293"/>
            <a:ext cx="10824154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33DD-EAB6-4D4B-A1B9-3ABA37F1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74" y="1916113"/>
            <a:ext cx="10824154" cy="4351338"/>
          </a:xfrm>
        </p:spPr>
        <p:txBody>
          <a:bodyPr/>
          <a:lstStyle>
            <a:lvl1pPr marL="0" indent="0">
              <a:defRPr sz="2400"/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 b="1"/>
            </a:lvl4pPr>
            <a:lvl5pPr marL="0" indent="0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40286" y="1289939"/>
            <a:ext cx="577734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6040286" y="3508375"/>
            <a:ext cx="5485710" cy="2812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3245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668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35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00205"/>
            <a:ext cx="10668000" cy="4525963"/>
          </a:xfrm>
          <a:prstGeom prst="rect">
            <a:avLst/>
          </a:prstGeom>
        </p:spPr>
        <p:txBody>
          <a:bodyPr/>
          <a:lstStyle>
            <a:lvl2pPr>
              <a:defRPr baseline="0">
                <a:solidFill>
                  <a:srgbClr val="53358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16000" y="6294442"/>
            <a:ext cx="10566400" cy="41116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rgbClr val="42368E"/>
                </a:solidFill>
              </a:defRPr>
            </a:lvl2pPr>
          </a:lstStyle>
          <a:p>
            <a:pPr lvl="0"/>
            <a:r>
              <a:rPr lang="en-US" dirty="0"/>
              <a:t>Click to add references</a:t>
            </a:r>
          </a:p>
        </p:txBody>
      </p:sp>
    </p:spTree>
    <p:extLst>
      <p:ext uri="{BB962C8B-B14F-4D97-AF65-F5344CB8AC3E}">
        <p14:creationId xmlns:p14="http://schemas.microsoft.com/office/powerpoint/2010/main" val="359138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19FE8-FDBE-4C2B-B0A7-5F605B766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A9F6A0-2898-4B0B-BB76-F36BCEE69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D964D1-168C-4489-B2E0-A3DD3A93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27C4-22CE-47F8-B317-2350E0F686E0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AE8F2-D893-4E20-B6AA-ADBDA1B2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35FD70-29F0-4B9E-87DB-309C8B7A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05BC-7075-4613-A6D5-1205DECE0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88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548;p29"/>
          <p:cNvGrpSpPr/>
          <p:nvPr userDrawn="1"/>
        </p:nvGrpSpPr>
        <p:grpSpPr>
          <a:xfrm>
            <a:off x="3084817" y="4904386"/>
            <a:ext cx="492780" cy="492909"/>
            <a:chOff x="1763713" y="2155825"/>
            <a:chExt cx="392113" cy="392113"/>
          </a:xfrm>
        </p:grpSpPr>
        <p:sp>
          <p:nvSpPr>
            <p:cNvPr id="15" name="Google Shape;549;p29"/>
            <p:cNvSpPr/>
            <p:nvPr/>
          </p:nvSpPr>
          <p:spPr>
            <a:xfrm>
              <a:off x="1763713" y="2155825"/>
              <a:ext cx="392113" cy="392113"/>
            </a:xfrm>
            <a:prstGeom prst="ellipse">
              <a:avLst/>
            </a:prstGeom>
            <a:solidFill>
              <a:srgbClr val="3C5A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8BAB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" name="Google Shape;550;p29">
              <a:hlinkClick r:id="rId3"/>
            </p:cNvPr>
            <p:cNvSpPr/>
            <p:nvPr/>
          </p:nvSpPr>
          <p:spPr>
            <a:xfrm>
              <a:off x="1897063" y="2236788"/>
              <a:ext cx="125413" cy="231775"/>
            </a:xfrm>
            <a:custGeom>
              <a:avLst/>
              <a:gdLst/>
              <a:ahLst/>
              <a:cxnLst/>
              <a:rect l="l" t="t" r="r" b="b"/>
              <a:pathLst>
                <a:path w="64" h="119" extrusionOk="0">
                  <a:moveTo>
                    <a:pt x="0" y="6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14"/>
                    <a:pt x="30" y="0"/>
                    <a:pt x="4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3" y="24"/>
                    <a:pt x="40" y="26"/>
                    <a:pt x="40" y="3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64"/>
                    <a:pt x="18" y="64"/>
                    <a:pt x="18" y="64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8BAB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2932176" y="2431871"/>
            <a:ext cx="3903663" cy="466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008BAB"/>
                </a:solidFill>
                <a:latin typeface="Erbaum Book" panose="01000000000000000000" pitchFamily="2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1"/>
          </p:nvPr>
        </p:nvSpPr>
        <p:spPr>
          <a:xfrm>
            <a:off x="2974848" y="3257819"/>
            <a:ext cx="6337300" cy="738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0088AA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</a:t>
            </a:r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2"/>
          </p:nvPr>
        </p:nvSpPr>
        <p:spPr>
          <a:xfrm>
            <a:off x="2974848" y="4185541"/>
            <a:ext cx="3499979" cy="552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u="sng">
                <a:solidFill>
                  <a:srgbClr val="0563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69" y="4904386"/>
            <a:ext cx="492909" cy="4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2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683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/ 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394E11-DC81-4809-B073-0AF73EC37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7884407" cy="33028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C3CEC98E-E753-4FBE-A98C-D2CF166F62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5359" y="4162834"/>
            <a:ext cx="7884408" cy="9106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>
              <a:lnSpc>
                <a:spcPct val="70000"/>
              </a:lnSpc>
            </a:pPr>
            <a:r>
              <a:rPr lang="ru-RU" sz="2800" dirty="0">
                <a:solidFill>
                  <a:srgbClr val="251351"/>
                </a:solidFill>
              </a:rPr>
              <a:t>Фамилия Имя Отчество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A3BB97A-36C2-4AC4-93B7-AEAC03876B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5359" y="5097182"/>
            <a:ext cx="7884407" cy="910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Должность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40603780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1" y="3901914"/>
            <a:ext cx="4110712" cy="20139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1"/>
          </p:nvPr>
        </p:nvSpPr>
        <p:spPr>
          <a:xfrm>
            <a:off x="5069712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2"/>
          </p:nvPr>
        </p:nvSpPr>
        <p:spPr>
          <a:xfrm>
            <a:off x="8542117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509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CB60-D214-45B5-B326-FB1BB65ECDD5}"/>
              </a:ext>
            </a:extLst>
          </p:cNvPr>
          <p:cNvSpPr txBox="1">
            <a:spLocks/>
          </p:cNvSpPr>
          <p:nvPr userDrawn="1"/>
        </p:nvSpPr>
        <p:spPr>
          <a:xfrm>
            <a:off x="4799856" y="764705"/>
            <a:ext cx="7056783" cy="12241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>
                <a:solidFill>
                  <a:schemeClr val="tx1"/>
                </a:solidFill>
              </a:rPr>
              <a:t>Спасибо за внимание!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3510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123767"/>
            <a:ext cx="10064710" cy="3869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5954E59-D1E2-4080-9A92-E16CE514E46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5359" y="1484784"/>
            <a:ext cx="10064710" cy="4938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2400" b="1">
                <a:solidFill>
                  <a:srgbClr val="2513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FCECFE3-25D2-4FAD-9775-E55E92AE2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10081120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18" name="Дата 17">
            <a:extLst>
              <a:ext uri="{FF2B5EF4-FFF2-40B4-BE49-F238E27FC236}">
                <a16:creationId xmlns:a16="http://schemas.microsoft.com/office/drawing/2014/main" id="{19FE6D05-5FA6-4EBA-9BAC-AE66468AE8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21.03.2026</a:t>
            </a:fld>
            <a:endParaRPr lang="ru-RU" dirty="0"/>
          </a:p>
        </p:txBody>
      </p:sp>
      <p:sp>
        <p:nvSpPr>
          <p:cNvPr id="19" name="Нижний колонтитул 18">
            <a:extLst>
              <a:ext uri="{FF2B5EF4-FFF2-40B4-BE49-F238E27FC236}">
                <a16:creationId xmlns:a16="http://schemas.microsoft.com/office/drawing/2014/main" id="{AB78DD22-5440-428F-A66D-70961898F9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0D72BBBB-AE0A-4595-9B5B-6E4BAA3824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5683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F21246F-D7BB-4B92-A403-5BB6E431B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10081120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7223EC-2B66-45AB-94AD-8BF3B4B3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21.03.2026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43247-58DD-46E9-A2C3-E08D945C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5FACF3-9A53-4227-9764-0B6B995C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9223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A807F6E-DAD0-495F-B8F5-F8E953C5E4F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35360" y="1501775"/>
          <a:ext cx="10088062" cy="42639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7928">
                  <a:extLst>
                    <a:ext uri="{9D8B030D-6E8A-4147-A177-3AD203B41FA5}">
                      <a16:colId xmlns:a16="http://schemas.microsoft.com/office/drawing/2014/main" val="3866427760"/>
                    </a:ext>
                  </a:extLst>
                </a:gridCol>
                <a:gridCol w="6880134">
                  <a:extLst>
                    <a:ext uri="{9D8B030D-6E8A-4147-A177-3AD203B41FA5}">
                      <a16:colId xmlns:a16="http://schemas.microsoft.com/office/drawing/2014/main" val="760757129"/>
                    </a:ext>
                  </a:extLst>
                </a:gridCol>
              </a:tblGrid>
              <a:tr h="5510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Droid Serif" panose="02020600060500020200" pitchFamily="18" charset="0"/>
                        <a:ea typeface="Droid Serif" panose="02020600060500020200" pitchFamily="18" charset="0"/>
                        <a:cs typeface="Droid Serif" panose="02020600060500020200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51351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Droid Serif" panose="02020600060500020200" pitchFamily="18" charset="0"/>
                        <a:ea typeface="Droid Serif" panose="02020600060500020200" pitchFamily="18" charset="0"/>
                        <a:cs typeface="Droid Serif" panose="02020600060500020200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5135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176740"/>
                  </a:ext>
                </a:extLst>
              </a:tr>
              <a:tr h="3712991">
                <a:tc>
                  <a:txBody>
                    <a:bodyPr/>
                    <a:lstStyle/>
                    <a:p>
                      <a:pPr algn="l" fontAlgn="ctr"/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Droid Serif" panose="02020600060500020200" pitchFamily="18" charset="0"/>
                        <a:ea typeface="Droid Serif" panose="02020600060500020200" pitchFamily="18" charset="0"/>
                        <a:cs typeface="Droid Serif" panose="02020600060500020200" pitchFamily="18" charset="0"/>
                      </a:endParaRPr>
                    </a:p>
                  </a:txBody>
                  <a:tcPr marL="144000" marR="180000" marT="14400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Droid Serif" panose="02020600060500020200" pitchFamily="18" charset="0"/>
                        <a:ea typeface="Droid Serif" panose="02020600060500020200" pitchFamily="18" charset="0"/>
                        <a:cs typeface="Droid Serif" panose="02020600060500020200" pitchFamily="18" charset="0"/>
                      </a:endParaRPr>
                    </a:p>
                  </a:txBody>
                  <a:tcPr marL="144000" marR="180000" marT="144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540278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E73AF7BC-6443-4D9C-A483-0D5052EF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21.03.2026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B6A268-7CEF-4338-BD7F-E15E52F0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41901-C4DD-4518-A3F6-8090EF2B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CD3584-D458-4D25-AE96-72DE6475D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10081120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6659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534514-09C2-4E00-A0CA-04D2D81E51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906" y="1632155"/>
            <a:ext cx="4983135" cy="4384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3950A8-B7D7-432E-82A8-36B01EC0489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40932" y="1632155"/>
            <a:ext cx="4983135" cy="4384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D5BCD35F-1701-417E-A215-CCD78EA9CF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21.03.2026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0292DB-761F-4482-8DF5-8EB35E8019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EB1ABE-9CB5-4EEA-8D0B-7580683ACA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BA25D9-5805-4B2F-9C11-2711E4119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10081120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1373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1124EF8-4563-4E2B-A2EA-DE08200E7A7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2906" y="1449132"/>
            <a:ext cx="9322203" cy="4938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2400" b="1">
                <a:solidFill>
                  <a:srgbClr val="2513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FD27A43-F409-4699-8150-53743F7EE08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2906" y="2123767"/>
            <a:ext cx="5335588" cy="3892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EC789E1-D5AA-434F-86B5-ED2D9E0E757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440932" y="2123767"/>
            <a:ext cx="5335588" cy="3892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48ABAE7-CB89-4DD0-9516-113B8FFF5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10081120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F69147-1D2E-4FD1-A449-131968679D8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21.03.2026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9D0403-0CC5-4B9E-BAF7-590FD5816AE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ADDC1B-245F-4970-A1E4-AF7B1C33B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1496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B48DD6-0486-4640-BC5F-7DE16E7B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21.03.2026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D1B5B4-3233-49A4-A09C-8B6F8459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3E032A-F1C7-4150-9572-1953749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2863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6" y="335230"/>
            <a:ext cx="3016790" cy="567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395B03BC-1FE3-4882-A5E2-3EB17753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21.03.2026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A51C9996-D35C-4ADF-8822-204EFCBA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167AE5A-9DC5-4CA3-A269-0104078B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F3585B-AB77-4E9E-863A-6F7124C5601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03712" y="332658"/>
            <a:ext cx="6887088" cy="5683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0049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9816" y="1602657"/>
            <a:ext cx="5984251" cy="44138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CBE712-B9A8-4194-9041-3D90DF3A57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5360" y="1602658"/>
            <a:ext cx="3791127" cy="441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69E3690B-BEDC-4481-80C5-FF3AE3473D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21.03.2026</a:t>
            </a:fld>
            <a:endParaRPr lang="ru-RU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3E13D54D-3DE1-468F-BD9E-9849F051CC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040FF99-DA80-4F01-987B-C75C0E27EE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6BA936-CF99-4614-9028-E58EE086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10081120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5953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>
            <a:extLst>
              <a:ext uri="{FF2B5EF4-FFF2-40B4-BE49-F238E27FC236}">
                <a16:creationId xmlns:a16="http://schemas.microsoft.com/office/drawing/2014/main" id="{909F6AF9-CD0F-422B-8A9A-9C5BE307A9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21.03.2026</a:t>
            </a:fld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2EBE72DC-1695-4AB4-8E43-8A75386FB3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0E03DA7-EA44-4E55-9787-D5B37D436F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982E4C-6120-4351-B481-2438CFF42FEC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5400000">
            <a:off x="3706000" y="-1950318"/>
            <a:ext cx="4787545" cy="11513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743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/>
          <p:cNvSpPr>
            <a:spLocks noGrp="1"/>
          </p:cNvSpPr>
          <p:nvPr>
            <p:ph type="body" sz="quarter" idx="13"/>
          </p:nvPr>
        </p:nvSpPr>
        <p:spPr>
          <a:xfrm>
            <a:off x="88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45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88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7"/>
          </p:nvPr>
        </p:nvSpPr>
        <p:spPr>
          <a:xfrm>
            <a:off x="88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Рисунок 15"/>
          <p:cNvSpPr>
            <a:spLocks noGrp="1"/>
          </p:cNvSpPr>
          <p:nvPr>
            <p:ph type="pic" sz="quarter" idx="18" hasCustomPrompt="1"/>
          </p:nvPr>
        </p:nvSpPr>
        <p:spPr>
          <a:xfrm>
            <a:off x="45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20"/>
          </p:nvPr>
        </p:nvSpPr>
        <p:spPr>
          <a:xfrm>
            <a:off x="88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5"/>
          <p:cNvSpPr>
            <a:spLocks noGrp="1"/>
          </p:cNvSpPr>
          <p:nvPr>
            <p:ph type="pic" sz="quarter" idx="21" hasCustomPrompt="1"/>
          </p:nvPr>
        </p:nvSpPr>
        <p:spPr>
          <a:xfrm>
            <a:off x="45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22"/>
          </p:nvPr>
        </p:nvSpPr>
        <p:spPr>
          <a:xfrm>
            <a:off x="88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23"/>
          </p:nvPr>
        </p:nvSpPr>
        <p:spPr>
          <a:xfrm>
            <a:off x="469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24" hasCustomPrompt="1"/>
          </p:nvPr>
        </p:nvSpPr>
        <p:spPr>
          <a:xfrm>
            <a:off x="426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25"/>
          </p:nvPr>
        </p:nvSpPr>
        <p:spPr>
          <a:xfrm>
            <a:off x="469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26"/>
          </p:nvPr>
        </p:nvSpPr>
        <p:spPr>
          <a:xfrm>
            <a:off x="469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27" hasCustomPrompt="1"/>
          </p:nvPr>
        </p:nvSpPr>
        <p:spPr>
          <a:xfrm>
            <a:off x="426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28"/>
          </p:nvPr>
        </p:nvSpPr>
        <p:spPr>
          <a:xfrm>
            <a:off x="469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9"/>
          </p:nvPr>
        </p:nvSpPr>
        <p:spPr>
          <a:xfrm>
            <a:off x="469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30" hasCustomPrompt="1"/>
          </p:nvPr>
        </p:nvSpPr>
        <p:spPr>
          <a:xfrm>
            <a:off x="426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4" name="Текст 11"/>
          <p:cNvSpPr>
            <a:spLocks noGrp="1"/>
          </p:cNvSpPr>
          <p:nvPr>
            <p:ph type="body" sz="quarter" idx="31"/>
          </p:nvPr>
        </p:nvSpPr>
        <p:spPr>
          <a:xfrm>
            <a:off x="469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32"/>
          </p:nvPr>
        </p:nvSpPr>
        <p:spPr>
          <a:xfrm>
            <a:off x="850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Рисунок 15"/>
          <p:cNvSpPr>
            <a:spLocks noGrp="1"/>
          </p:cNvSpPr>
          <p:nvPr>
            <p:ph type="pic" sz="quarter" idx="33" hasCustomPrompt="1"/>
          </p:nvPr>
        </p:nvSpPr>
        <p:spPr>
          <a:xfrm>
            <a:off x="807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34"/>
          </p:nvPr>
        </p:nvSpPr>
        <p:spPr>
          <a:xfrm>
            <a:off x="850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35"/>
          </p:nvPr>
        </p:nvSpPr>
        <p:spPr>
          <a:xfrm>
            <a:off x="850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36" hasCustomPrompt="1"/>
          </p:nvPr>
        </p:nvSpPr>
        <p:spPr>
          <a:xfrm>
            <a:off x="807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37"/>
          </p:nvPr>
        </p:nvSpPr>
        <p:spPr>
          <a:xfrm>
            <a:off x="850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38"/>
          </p:nvPr>
        </p:nvSpPr>
        <p:spPr>
          <a:xfrm>
            <a:off x="850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Рисунок 15"/>
          <p:cNvSpPr>
            <a:spLocks noGrp="1"/>
          </p:cNvSpPr>
          <p:nvPr>
            <p:ph type="pic" sz="quarter" idx="39" hasCustomPrompt="1"/>
          </p:nvPr>
        </p:nvSpPr>
        <p:spPr>
          <a:xfrm>
            <a:off x="807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40"/>
          </p:nvPr>
        </p:nvSpPr>
        <p:spPr>
          <a:xfrm>
            <a:off x="850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41"/>
          </p:nvPr>
        </p:nvSpPr>
        <p:spPr>
          <a:xfrm>
            <a:off x="888766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0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52172FE-85DE-4261-9B18-A2ABA567B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676676" y="2804335"/>
            <a:ext cx="4571520" cy="17884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08BD20-CB7A-464E-B7E8-959CF0BBBF7D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5400000">
            <a:off x="2817179" y="-912791"/>
            <a:ext cx="4571524" cy="9222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EBFBA1C6-58C5-4A37-BC6E-0DF7812FCB0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21.03.2026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666C039F-CF7C-47EC-B249-C143475AD8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B494AC22-1164-4FB5-9186-7C4FCD90A2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86387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D52-B1F4-4E9C-8326-FFBFFE9CE595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19E7-729A-443F-9538-459066904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3997"/>
            <a:ext cx="9144000" cy="942563"/>
          </a:xfrm>
        </p:spPr>
        <p:txBody>
          <a:bodyPr anchor="b">
            <a:normAutofit/>
          </a:bodyPr>
          <a:lstStyle>
            <a:lvl1pPr algn="ctr">
              <a:defRPr lang="ru-RU" dirty="0">
                <a:solidFill>
                  <a:srgbClr val="008B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54486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416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652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03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DC419-30BF-924E-A7AD-F740CD02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95757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DC419-30BF-924E-A7AD-F740CD02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B48D8561-2B38-BB43-9BE0-A007E76DC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922200"/>
            <a:ext cx="10515599" cy="302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7941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DC419-30BF-924E-A7AD-F740CD02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B48D8561-2B38-BB43-9BE0-A007E76DC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39043"/>
            <a:ext cx="5056414" cy="3804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Текст 12">
            <a:extLst>
              <a:ext uri="{FF2B5EF4-FFF2-40B4-BE49-F238E27FC236}">
                <a16:creationId xmlns:a16="http://schemas.microsoft.com/office/drawing/2014/main" id="{0E8E30B4-D79E-BE42-AC64-75FDD239E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7388" y="2139043"/>
            <a:ext cx="5056414" cy="37767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3634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1" y="3901914"/>
            <a:ext cx="4110712" cy="20139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1"/>
          </p:nvPr>
        </p:nvSpPr>
        <p:spPr>
          <a:xfrm>
            <a:off x="4942390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2"/>
          </p:nvPr>
        </p:nvSpPr>
        <p:spPr>
          <a:xfrm>
            <a:off x="8542117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42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7291" y="212447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597291" y="3749514"/>
            <a:ext cx="5666349" cy="2498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231140" y="1173798"/>
            <a:ext cx="4021138" cy="441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9DC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2"/>
          </p:nvPr>
        </p:nvSpPr>
        <p:spPr>
          <a:xfrm>
            <a:off x="7462689" y="2415140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3"/>
          </p:nvPr>
        </p:nvSpPr>
        <p:spPr>
          <a:xfrm>
            <a:off x="7462689" y="3209364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8"/>
          <p:cNvSpPr>
            <a:spLocks noGrp="1"/>
          </p:cNvSpPr>
          <p:nvPr>
            <p:ph type="body" sz="quarter" idx="14"/>
          </p:nvPr>
        </p:nvSpPr>
        <p:spPr>
          <a:xfrm>
            <a:off x="7462689" y="4110032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406269" y="241514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406269" y="321225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406268" y="4104121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354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/>
          <p:cNvSpPr>
            <a:spLocks noGrp="1"/>
          </p:cNvSpPr>
          <p:nvPr>
            <p:ph type="body" sz="quarter" idx="13"/>
          </p:nvPr>
        </p:nvSpPr>
        <p:spPr>
          <a:xfrm>
            <a:off x="88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45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88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7"/>
          </p:nvPr>
        </p:nvSpPr>
        <p:spPr>
          <a:xfrm>
            <a:off x="88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Рисунок 15"/>
          <p:cNvSpPr>
            <a:spLocks noGrp="1"/>
          </p:cNvSpPr>
          <p:nvPr>
            <p:ph type="pic" sz="quarter" idx="18" hasCustomPrompt="1"/>
          </p:nvPr>
        </p:nvSpPr>
        <p:spPr>
          <a:xfrm>
            <a:off x="45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20"/>
          </p:nvPr>
        </p:nvSpPr>
        <p:spPr>
          <a:xfrm>
            <a:off x="88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5"/>
          <p:cNvSpPr>
            <a:spLocks noGrp="1"/>
          </p:cNvSpPr>
          <p:nvPr>
            <p:ph type="pic" sz="quarter" idx="21" hasCustomPrompt="1"/>
          </p:nvPr>
        </p:nvSpPr>
        <p:spPr>
          <a:xfrm>
            <a:off x="45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22"/>
          </p:nvPr>
        </p:nvSpPr>
        <p:spPr>
          <a:xfrm>
            <a:off x="88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23"/>
          </p:nvPr>
        </p:nvSpPr>
        <p:spPr>
          <a:xfrm>
            <a:off x="469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24" hasCustomPrompt="1"/>
          </p:nvPr>
        </p:nvSpPr>
        <p:spPr>
          <a:xfrm>
            <a:off x="426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25"/>
          </p:nvPr>
        </p:nvSpPr>
        <p:spPr>
          <a:xfrm>
            <a:off x="469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26"/>
          </p:nvPr>
        </p:nvSpPr>
        <p:spPr>
          <a:xfrm>
            <a:off x="469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27" hasCustomPrompt="1"/>
          </p:nvPr>
        </p:nvSpPr>
        <p:spPr>
          <a:xfrm>
            <a:off x="426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28"/>
          </p:nvPr>
        </p:nvSpPr>
        <p:spPr>
          <a:xfrm>
            <a:off x="469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9"/>
          </p:nvPr>
        </p:nvSpPr>
        <p:spPr>
          <a:xfrm>
            <a:off x="469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30" hasCustomPrompt="1"/>
          </p:nvPr>
        </p:nvSpPr>
        <p:spPr>
          <a:xfrm>
            <a:off x="426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4" name="Текст 11"/>
          <p:cNvSpPr>
            <a:spLocks noGrp="1"/>
          </p:cNvSpPr>
          <p:nvPr>
            <p:ph type="body" sz="quarter" idx="31"/>
          </p:nvPr>
        </p:nvSpPr>
        <p:spPr>
          <a:xfrm>
            <a:off x="469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32"/>
          </p:nvPr>
        </p:nvSpPr>
        <p:spPr>
          <a:xfrm>
            <a:off x="850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Рисунок 15"/>
          <p:cNvSpPr>
            <a:spLocks noGrp="1"/>
          </p:cNvSpPr>
          <p:nvPr>
            <p:ph type="pic" sz="quarter" idx="33" hasCustomPrompt="1"/>
          </p:nvPr>
        </p:nvSpPr>
        <p:spPr>
          <a:xfrm>
            <a:off x="807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34"/>
          </p:nvPr>
        </p:nvSpPr>
        <p:spPr>
          <a:xfrm>
            <a:off x="850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35"/>
          </p:nvPr>
        </p:nvSpPr>
        <p:spPr>
          <a:xfrm>
            <a:off x="850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36" hasCustomPrompt="1"/>
          </p:nvPr>
        </p:nvSpPr>
        <p:spPr>
          <a:xfrm>
            <a:off x="807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37"/>
          </p:nvPr>
        </p:nvSpPr>
        <p:spPr>
          <a:xfrm>
            <a:off x="850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38"/>
          </p:nvPr>
        </p:nvSpPr>
        <p:spPr>
          <a:xfrm>
            <a:off x="850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Рисунок 15"/>
          <p:cNvSpPr>
            <a:spLocks noGrp="1"/>
          </p:cNvSpPr>
          <p:nvPr>
            <p:ph type="pic" sz="quarter" idx="39" hasCustomPrompt="1"/>
          </p:nvPr>
        </p:nvSpPr>
        <p:spPr>
          <a:xfrm>
            <a:off x="807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40"/>
          </p:nvPr>
        </p:nvSpPr>
        <p:spPr>
          <a:xfrm>
            <a:off x="850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41"/>
          </p:nvPr>
        </p:nvSpPr>
        <p:spPr>
          <a:xfrm>
            <a:off x="888766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94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7291" y="212447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597291" y="3749514"/>
            <a:ext cx="5666349" cy="2498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597291" y="1173798"/>
            <a:ext cx="4021138" cy="441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9DC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2"/>
          </p:nvPr>
        </p:nvSpPr>
        <p:spPr>
          <a:xfrm>
            <a:off x="7462689" y="2415140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3"/>
          </p:nvPr>
        </p:nvSpPr>
        <p:spPr>
          <a:xfrm>
            <a:off x="7462689" y="3209364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8"/>
          <p:cNvSpPr>
            <a:spLocks noGrp="1"/>
          </p:cNvSpPr>
          <p:nvPr>
            <p:ph type="body" sz="quarter" idx="14"/>
          </p:nvPr>
        </p:nvSpPr>
        <p:spPr>
          <a:xfrm>
            <a:off x="7462689" y="4110032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406269" y="241514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406269" y="321225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406268" y="4104121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641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11335629" cy="11064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2856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5624605" cy="13124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0" y="2053236"/>
            <a:ext cx="5624605" cy="3860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12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65239" y="2345122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08B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78600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548;p29"/>
          <p:cNvGrpSpPr/>
          <p:nvPr userDrawn="1"/>
        </p:nvGrpSpPr>
        <p:grpSpPr>
          <a:xfrm>
            <a:off x="3084817" y="4904386"/>
            <a:ext cx="492780" cy="492909"/>
            <a:chOff x="1763713" y="2155825"/>
            <a:chExt cx="392113" cy="392113"/>
          </a:xfrm>
        </p:grpSpPr>
        <p:sp>
          <p:nvSpPr>
            <p:cNvPr id="15" name="Google Shape;549;p29"/>
            <p:cNvSpPr/>
            <p:nvPr/>
          </p:nvSpPr>
          <p:spPr>
            <a:xfrm>
              <a:off x="1763713" y="2155825"/>
              <a:ext cx="392113" cy="392113"/>
            </a:xfrm>
            <a:prstGeom prst="ellipse">
              <a:avLst/>
            </a:prstGeom>
            <a:solidFill>
              <a:srgbClr val="3C5A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" name="Google Shape;550;p29">
              <a:hlinkClick r:id="rId3"/>
            </p:cNvPr>
            <p:cNvSpPr/>
            <p:nvPr/>
          </p:nvSpPr>
          <p:spPr>
            <a:xfrm>
              <a:off x="1897063" y="2236788"/>
              <a:ext cx="125413" cy="231775"/>
            </a:xfrm>
            <a:custGeom>
              <a:avLst/>
              <a:gdLst/>
              <a:ahLst/>
              <a:cxnLst/>
              <a:rect l="l" t="t" r="r" b="b"/>
              <a:pathLst>
                <a:path w="64" h="119" extrusionOk="0">
                  <a:moveTo>
                    <a:pt x="0" y="6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14"/>
                    <a:pt x="30" y="0"/>
                    <a:pt x="4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3" y="24"/>
                    <a:pt x="40" y="26"/>
                    <a:pt x="40" y="3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64"/>
                    <a:pt x="18" y="64"/>
                    <a:pt x="18" y="64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2932176" y="2431871"/>
            <a:ext cx="3903663" cy="4667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008BAB"/>
                </a:solidFill>
                <a:latin typeface="Erbaum Book" panose="01000000000000000000" pitchFamily="2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1"/>
          </p:nvPr>
        </p:nvSpPr>
        <p:spPr>
          <a:xfrm>
            <a:off x="2974848" y="3257819"/>
            <a:ext cx="6337300" cy="7381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0088AA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</a:t>
            </a:r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2"/>
          </p:nvPr>
        </p:nvSpPr>
        <p:spPr>
          <a:xfrm>
            <a:off x="2974848" y="4185541"/>
            <a:ext cx="3499979" cy="552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u="sng">
                <a:solidFill>
                  <a:srgbClr val="0563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69" y="4904386"/>
            <a:ext cx="492909" cy="4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54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/>
          <p:cNvSpPr txBox="1"/>
          <p:nvPr userDrawn="1"/>
        </p:nvSpPr>
        <p:spPr>
          <a:xfrm rot="16200000">
            <a:off x="9486902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ru-RU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1" y="622802"/>
            <a:ext cx="10933351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ru-RU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РУС_</a:t>
            </a: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Alcon VBHC_Pre kick-off meeting_26Apr2018_v2.pptx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09" y="166342"/>
            <a:ext cx="10515600" cy="1325563"/>
          </a:xfrm>
        </p:spPr>
        <p:txBody>
          <a:bodyPr>
            <a:normAutofit/>
          </a:bodyPr>
          <a:lstStyle>
            <a:lvl1pPr>
              <a:defRPr lang="ru-RU" sz="3000" kern="1200" dirty="0" smtClean="0">
                <a:solidFill>
                  <a:srgbClr val="008BAB"/>
                </a:solidFill>
                <a:latin typeface="Erbaum Book" panose="010000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3"/>
          </p:nvPr>
        </p:nvSpPr>
        <p:spPr>
          <a:xfrm>
            <a:off x="405000" y="2693505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13"/>
          <p:cNvSpPr>
            <a:spLocks noGrp="1"/>
          </p:cNvSpPr>
          <p:nvPr>
            <p:ph type="pic" sz="quarter" idx="14" hasCustomPrompt="1"/>
          </p:nvPr>
        </p:nvSpPr>
        <p:spPr>
          <a:xfrm>
            <a:off x="405000" y="2026899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5"/>
          </p:nvPr>
        </p:nvSpPr>
        <p:spPr>
          <a:xfrm>
            <a:off x="405000" y="5098424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405000" y="4431818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7"/>
          </p:nvPr>
        </p:nvSpPr>
        <p:spPr>
          <a:xfrm>
            <a:off x="4433661" y="2693504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8" hasCustomPrompt="1"/>
          </p:nvPr>
        </p:nvSpPr>
        <p:spPr>
          <a:xfrm>
            <a:off x="4433661" y="2026898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9"/>
          </p:nvPr>
        </p:nvSpPr>
        <p:spPr>
          <a:xfrm>
            <a:off x="8462322" y="2693503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20" hasCustomPrompt="1"/>
          </p:nvPr>
        </p:nvSpPr>
        <p:spPr>
          <a:xfrm>
            <a:off x="8462322" y="2026897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21"/>
          </p:nvPr>
        </p:nvSpPr>
        <p:spPr>
          <a:xfrm>
            <a:off x="4433661" y="5098423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Рисунок 13"/>
          <p:cNvSpPr>
            <a:spLocks noGrp="1"/>
          </p:cNvSpPr>
          <p:nvPr>
            <p:ph type="pic" sz="quarter" idx="22" hasCustomPrompt="1"/>
          </p:nvPr>
        </p:nvSpPr>
        <p:spPr>
          <a:xfrm>
            <a:off x="4433661" y="4431817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23"/>
          </p:nvPr>
        </p:nvSpPr>
        <p:spPr>
          <a:xfrm>
            <a:off x="8462322" y="5098422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3"/>
          <p:cNvSpPr>
            <a:spLocks noGrp="1"/>
          </p:cNvSpPr>
          <p:nvPr>
            <p:ph type="pic" sz="quarter" idx="24" hasCustomPrompt="1"/>
          </p:nvPr>
        </p:nvSpPr>
        <p:spPr>
          <a:xfrm>
            <a:off x="8462322" y="4431816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39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940050" y="2378075"/>
            <a:ext cx="4767263" cy="3215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942217" y="3805330"/>
            <a:ext cx="3518762" cy="331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52602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96CC-DFD1-4698-B9F4-4CDBF39962F8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761-4101-4202-AAA5-D62CB439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1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11335629" cy="11064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32155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96CC-DFD1-4698-B9F4-4CDBF39962F8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761-4101-4202-AAA5-D62CB439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57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96CC-DFD1-4698-B9F4-4CDBF39962F8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761-4101-4202-AAA5-D62CB439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923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96CC-DFD1-4698-B9F4-4CDBF39962F8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761-4101-4202-AAA5-D62CB439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1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96CC-DFD1-4698-B9F4-4CDBF39962F8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761-4101-4202-AAA5-D62CB439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42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96CC-DFD1-4698-B9F4-4CDBF39962F8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761-4101-4202-AAA5-D62CB439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97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96CC-DFD1-4698-B9F4-4CDBF39962F8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761-4101-4202-AAA5-D62CB439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16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96CC-DFD1-4698-B9F4-4CDBF39962F8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761-4101-4202-AAA5-D62CB439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55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96CC-DFD1-4698-B9F4-4CDBF39962F8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761-4101-4202-AAA5-D62CB439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880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96CC-DFD1-4698-B9F4-4CDBF39962F8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761-4101-4202-AAA5-D62CB439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52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96CC-DFD1-4698-B9F4-4CDBF39962F8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761-4101-4202-AAA5-D62CB439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5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5624605" cy="13124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0" y="2053236"/>
            <a:ext cx="5624605" cy="3860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25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3997"/>
            <a:ext cx="9144000" cy="942563"/>
          </a:xfrm>
        </p:spPr>
        <p:txBody>
          <a:bodyPr anchor="b">
            <a:normAutofit/>
          </a:bodyPr>
          <a:lstStyle>
            <a:lvl1pPr algn="ctr">
              <a:defRPr lang="ru-RU" dirty="0">
                <a:solidFill>
                  <a:srgbClr val="008B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21928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3B7F-E735-42B1-813F-648543038B07}" type="datetime1">
              <a:rPr lang="ru-RU" smtClean="0"/>
              <a:t>21.03.2026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E93-D2A0-4EC9-9240-E0F93412F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913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D13B-902D-46C7-8FE7-8C901E140254}" type="datetime1">
              <a:rPr lang="ru-RU" smtClean="0"/>
              <a:t>21.03.2026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E93-D2A0-4EC9-9240-E0F93412F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1544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B463-1B7F-42D5-B7FB-D83392C75F23}" type="datetime1">
              <a:rPr lang="ru-RU" smtClean="0"/>
              <a:t>21.03.2026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E93-D2A0-4EC9-9240-E0F93412F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260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4206-FEB7-4238-A8A3-D908EA50F25C}" type="datetime1">
              <a:rPr lang="ru-RU" smtClean="0"/>
              <a:t>21.03.2026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E93-D2A0-4EC9-9240-E0F93412F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8114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D-6073-4C2F-AEAD-093253208292}" type="datetime1">
              <a:rPr lang="ru-RU" smtClean="0"/>
              <a:t>21.03.2026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E93-D2A0-4EC9-9240-E0F93412F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467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A6F3-B5C8-4D17-976D-9000359A7EB5}" type="datetime1">
              <a:rPr lang="ru-RU" smtClean="0"/>
              <a:t>21.03.2026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E93-D2A0-4EC9-9240-E0F93412F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4361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A2A-0D84-4E7D-9FA1-E0391A40EC3F}" type="datetime1">
              <a:rPr lang="ru-RU" smtClean="0"/>
              <a:t>21.03.2026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E93-D2A0-4EC9-9240-E0F93412F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216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704E-2ABB-435D-AD95-BC1FA5F3D267}" type="datetime1">
              <a:rPr lang="ru-RU" smtClean="0"/>
              <a:t>21.03.2026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E93-D2A0-4EC9-9240-E0F93412F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396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EDA3-193B-463E-835E-1B4A8799A80F}" type="datetime1">
              <a:rPr lang="ru-RU" smtClean="0"/>
              <a:t>21.03.2026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E93-D2A0-4EC9-9240-E0F93412F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42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65239" y="2345122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08B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7919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BC0E-B895-4732-AD54-B5052401D41F}" type="datetime1">
              <a:rPr lang="ru-RU" smtClean="0"/>
              <a:t>21.03.2026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E93-D2A0-4EC9-9240-E0F93412F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769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4095-4FF4-4856-B1A7-52DC4001D6D5}" type="datetime1">
              <a:rPr lang="ru-RU" smtClean="0"/>
              <a:t>21.03.2026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E93-D2A0-4EC9-9240-E0F93412F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605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3997"/>
            <a:ext cx="9144000" cy="942563"/>
          </a:xfrm>
        </p:spPr>
        <p:txBody>
          <a:bodyPr anchor="b">
            <a:normAutofit/>
          </a:bodyPr>
          <a:lstStyle>
            <a:lvl1pPr algn="ctr">
              <a:defRPr lang="ru-RU" dirty="0">
                <a:solidFill>
                  <a:srgbClr val="008B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25236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chemeClr val="bg1"/>
        </a:solidFill>
        <a:effectLst/>
      </p:bgPr>
    </p:bg>
    <p:spTree>
      <p:nvGrpSpPr>
        <p:cNvPr id="1" name="Group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505712" y="2320968"/>
            <a:ext cx="9208470" cy="1108032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3500" b="0" baseline="0">
                <a:solidFill>
                  <a:schemeClr val="accent2"/>
                </a:solidFill>
                <a:latin typeface="Cormorant Garamond SemiBold"/>
                <a:ea typeface="Cormorant Garamond SemiBold"/>
                <a:cs typeface="Cormorant Garamond SemiBold"/>
              </a:defRPr>
            </a:lvl1pPr>
          </a:lstStyle>
          <a:p>
            <a:r>
              <a:t>Титульный лист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505712" y="3966489"/>
            <a:ext cx="9208470" cy="70814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 algn="l">
              <a:buNone/>
              <a:defRPr sz="1800" b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Подзаголовок титульного листа</a:t>
            </a:r>
          </a:p>
        </p:txBody>
      </p:sp>
      <p:sp>
        <p:nvSpPr>
          <p:cNvPr id="13" name="Shape 13"/>
          <p:cNvSpPr/>
          <p:nvPr/>
        </p:nvSpPr>
        <p:spPr>
          <a:xfrm>
            <a:off x="11125200" y="2108718"/>
            <a:ext cx="1066800" cy="2640563"/>
          </a:xfrm>
          <a:prstGeom prst="rect">
            <a:avLst/>
          </a:prstGeom>
          <a:gradFill>
            <a:gsLst>
              <a:gs pos="11000">
                <a:srgbClr val="082941"/>
              </a:gs>
              <a:gs pos="99000">
                <a:schemeClr val="tx1">
                  <a:lumMod val="90000"/>
                  <a:lumOff val="10000"/>
                </a:schemeClr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2108718"/>
            <a:ext cx="1066800" cy="2640563"/>
          </a:xfrm>
          <a:prstGeom prst="rect">
            <a:avLst/>
          </a:prstGeom>
          <a:gradFill>
            <a:gsLst>
              <a:gs pos="13000">
                <a:schemeClr val="tx1"/>
              </a:gs>
              <a:gs pos="94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566862" y="3638169"/>
            <a:ext cx="90582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6" name="Shape 16"/>
          <p:cNvSpPr/>
          <p:nvPr/>
        </p:nvSpPr>
        <p:spPr>
          <a:xfrm>
            <a:off x="1566862" y="3694150"/>
            <a:ext cx="90582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  <p:extLst>
      <p:ext uri="{BB962C8B-B14F-4D97-AF65-F5344CB8AC3E}">
        <p14:creationId xmlns:p14="http://schemas.microsoft.com/office/powerpoint/2010/main" val="6585856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25.02.2025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1D0C284F-2F5E-4197-AB7E-EA63FC90A9D0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6386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нтакты">
    <p:spTree>
      <p:nvGrpSpPr>
        <p:cNvPr id="1" name="Group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38200" y="2158868"/>
            <a:ext cx="10515600" cy="699223"/>
          </a:xfrm>
          <a:prstGeom prst="rect">
            <a:avLst/>
          </a:prstGeom>
        </p:spPr>
        <p:txBody>
          <a:bodyPr/>
          <a:lstStyle>
            <a:defPPr/>
            <a:lvl1pPr lvl="0" algn="ctr">
              <a:defRPr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t>Контакты</a:t>
            </a:r>
          </a:p>
        </p:txBody>
      </p:sp>
      <p:pic>
        <p:nvPicPr>
          <p:cNvPr id="9" name="Picture 9"/>
          <p:cNvPicPr/>
          <p:nvPr/>
        </p:nvPicPr>
        <p:blipFill>
          <a:blip r:embed="rId2"/>
          <a:stretch/>
        </p:blipFill>
        <p:spPr>
          <a:xfrm>
            <a:off x="442047" y="478890"/>
            <a:ext cx="1976928" cy="11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393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6471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+ объект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BC6258D4-7FA5-4059-93F0-0B541E77E1E9}" type="slidenum">
              <a:t>‹#›</a:t>
            </a:fld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515937" y="1676401"/>
            <a:ext cx="11160125" cy="39531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defPPr/>
            <a:lvl1pPr lvl="0">
              <a:defRPr b="0"/>
            </a:lvl1pPr>
          </a:lstStyle>
          <a:p>
            <a:pPr marL="0" lvl="0" indent="0" algn="l">
              <a:lnSpc>
                <a:spcPct val="120000"/>
              </a:lnSpc>
              <a:spcBef>
                <a:spcPts val="1000"/>
              </a:spcBef>
            </a:pPr>
            <a:r>
              <a:t>Образец текста</a:t>
            </a:r>
          </a:p>
          <a:p>
            <a:pPr marL="0" lvl="1" indent="0" algn="l">
              <a:lnSpc>
                <a:spcPct val="120000"/>
              </a:lnSpc>
              <a:spcBef>
                <a:spcPts val="1000"/>
              </a:spcBef>
            </a:pPr>
            <a:r>
              <a:t>Второй уровень</a:t>
            </a:r>
          </a:p>
          <a:p>
            <a:pPr marL="0" lvl="2" indent="0" algn="l">
              <a:lnSpc>
                <a:spcPct val="120000"/>
              </a:lnSpc>
              <a:spcBef>
                <a:spcPts val="1000"/>
              </a:spcBef>
            </a:pPr>
            <a:r>
              <a:t>Третий уровень</a:t>
            </a:r>
          </a:p>
        </p:txBody>
      </p:sp>
      <p:sp>
        <p:nvSpPr>
          <p:cNvPr id="29" name="Shape 29"/>
          <p:cNvSpPr/>
          <p:nvPr/>
        </p:nvSpPr>
        <p:spPr>
          <a:xfrm>
            <a:off x="11170618" y="6163367"/>
            <a:ext cx="505446" cy="395603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24484" y="549275"/>
            <a:ext cx="11151579" cy="734579"/>
          </a:xfrm>
          <a:prstGeom prst="rect">
            <a:avLst/>
          </a:prstGeom>
        </p:spPr>
        <p:txBody>
          <a:bodyPr/>
          <a:lstStyle>
            <a:defPPr/>
            <a:lvl1pPr lvl="0">
              <a:defRPr b="0"/>
            </a:lvl1pPr>
          </a:lstStyle>
          <a:p>
            <a:r>
              <a:t>Образец заголовка</a:t>
            </a:r>
          </a:p>
        </p:txBody>
      </p:sp>
      <p:sp>
        <p:nvSpPr>
          <p:cNvPr id="31" name="Shape 31"/>
          <p:cNvSpPr/>
          <p:nvPr/>
        </p:nvSpPr>
        <p:spPr>
          <a:xfrm>
            <a:off x="2" y="549276"/>
            <a:ext cx="347241" cy="734580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652463" y="1283856"/>
            <a:ext cx="1069975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3" name="Shape 33"/>
          <p:cNvSpPr txBox="1"/>
          <p:nvPr/>
        </p:nvSpPr>
        <p:spPr>
          <a:xfrm>
            <a:off x="11155682" y="6212319"/>
            <a:ext cx="511836" cy="27737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fld id="{64A65ED7-0E81-4F23-8387-7980E6136940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8885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11170616" y="6163368"/>
            <a:ext cx="505446" cy="395603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 b="0"/>
            </a:lvl1pPr>
          </a:lstStyle>
          <a:p>
            <a:r>
              <a:t>Образец заголовка</a:t>
            </a:r>
          </a:p>
        </p:txBody>
      </p:sp>
      <p:sp>
        <p:nvSpPr>
          <p:cNvPr id="37" name="Shape 37"/>
          <p:cNvSpPr/>
          <p:nvPr/>
        </p:nvSpPr>
        <p:spPr>
          <a:xfrm>
            <a:off x="0" y="549277"/>
            <a:ext cx="347241" cy="734580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652461" y="1283857"/>
            <a:ext cx="1069975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1155680" y="6212320"/>
            <a:ext cx="511836" cy="27737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B73C98E-A90B-441F-8FC3-329FE880AD75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1135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+ объект">
    <p:spTree>
      <p:nvGrpSpPr>
        <p:cNvPr id="1" name="Group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108D8B0-EEF6-4D1D-80ED-E8B79B9998F3}" type="slidenum">
              <a:t>‹#›</a:t>
            </a:fld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15937" y="1676401"/>
            <a:ext cx="11160125" cy="39531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defPPr/>
            <a:lvl1pPr lvl="0">
              <a:defRPr b="0"/>
            </a:lvl1pPr>
          </a:lstStyle>
          <a:p>
            <a:pPr marL="0" lvl="0" indent="0" algn="l">
              <a:lnSpc>
                <a:spcPct val="120000"/>
              </a:lnSpc>
              <a:spcBef>
                <a:spcPts val="1000"/>
              </a:spcBef>
            </a:pPr>
            <a:r>
              <a:t>Образец текста</a:t>
            </a:r>
          </a:p>
          <a:p>
            <a:pPr marL="0" lvl="1" indent="0" algn="l">
              <a:lnSpc>
                <a:spcPct val="120000"/>
              </a:lnSpc>
              <a:spcBef>
                <a:spcPts val="1000"/>
              </a:spcBef>
            </a:pPr>
            <a:r>
              <a:t>Второй уровень</a:t>
            </a:r>
          </a:p>
          <a:p>
            <a:pPr marL="0" lvl="2" indent="0" algn="l">
              <a:lnSpc>
                <a:spcPct val="120000"/>
              </a:lnSpc>
              <a:spcBef>
                <a:spcPts val="1000"/>
              </a:spcBef>
            </a:pPr>
            <a:r>
              <a:t>Третий уровень</a:t>
            </a:r>
          </a:p>
        </p:txBody>
      </p:sp>
      <p:sp>
        <p:nvSpPr>
          <p:cNvPr id="43" name="Shape 43"/>
          <p:cNvSpPr/>
          <p:nvPr/>
        </p:nvSpPr>
        <p:spPr>
          <a:xfrm>
            <a:off x="11170618" y="6163367"/>
            <a:ext cx="505446" cy="395603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524484" y="549275"/>
            <a:ext cx="11151579" cy="734579"/>
          </a:xfrm>
          <a:prstGeom prst="rect">
            <a:avLst/>
          </a:prstGeom>
        </p:spPr>
        <p:txBody>
          <a:bodyPr/>
          <a:lstStyle>
            <a:defPPr/>
            <a:lvl1pPr lvl="0">
              <a:defRPr b="0"/>
            </a:lvl1pPr>
          </a:lstStyle>
          <a:p>
            <a:r>
              <a:t>Образец заголовка</a:t>
            </a:r>
          </a:p>
        </p:txBody>
      </p:sp>
      <p:sp>
        <p:nvSpPr>
          <p:cNvPr id="45" name="Shape 45"/>
          <p:cNvSpPr/>
          <p:nvPr/>
        </p:nvSpPr>
        <p:spPr>
          <a:xfrm>
            <a:off x="2" y="549276"/>
            <a:ext cx="347241" cy="734580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652463" y="1283856"/>
            <a:ext cx="1069975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47" name="Shape 47"/>
          <p:cNvSpPr txBox="1"/>
          <p:nvPr/>
        </p:nvSpPr>
        <p:spPr>
          <a:xfrm>
            <a:off x="11155682" y="6212319"/>
            <a:ext cx="511836" cy="27737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fld id="{91BFC664-28B5-43E9-A0CE-F9EE4F52E7BA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8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63C8BFA1-A4E8-46D4-AA02-7040F762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A4F1-7CA6-4A7F-B3EC-1D8F32DD73D8}" type="datetime1">
              <a:rPr lang="ru-RU"/>
              <a:pPr>
                <a:defRPr/>
              </a:pPr>
              <a:t>21.03.2026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5DE7ADE-4415-49B9-B65D-570EC4F5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522F102C-249D-4DD0-8DA5-E1F55C82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B5B9F-BD25-4D5E-A19A-EF3ACDDFAD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9764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+ объект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1C81F14C-CD17-42A7-B8B9-D91EEF967660}" type="slidenum">
              <a:t>‹#›</a:t>
            </a:fld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15937" y="1676401"/>
            <a:ext cx="11160125" cy="39531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defPPr/>
            <a:lvl1pPr lvl="0">
              <a:defRPr b="0"/>
            </a:lvl1pPr>
          </a:lstStyle>
          <a:p>
            <a:pPr marL="0" lvl="0" indent="0" algn="l">
              <a:lnSpc>
                <a:spcPct val="120000"/>
              </a:lnSpc>
              <a:spcBef>
                <a:spcPts val="1000"/>
              </a:spcBef>
            </a:pPr>
            <a:r>
              <a:t>Образец текста</a:t>
            </a:r>
          </a:p>
          <a:p>
            <a:pPr marL="0" lvl="1" indent="0" algn="l">
              <a:lnSpc>
                <a:spcPct val="120000"/>
              </a:lnSpc>
              <a:spcBef>
                <a:spcPts val="1000"/>
              </a:spcBef>
            </a:pPr>
            <a:r>
              <a:t>Второй уровень</a:t>
            </a:r>
          </a:p>
          <a:p>
            <a:pPr marL="0" lvl="2" indent="0" algn="l">
              <a:lnSpc>
                <a:spcPct val="120000"/>
              </a:lnSpc>
              <a:spcBef>
                <a:spcPts val="1000"/>
              </a:spcBef>
            </a:pPr>
            <a:r>
              <a:t>Третий уровень</a:t>
            </a:r>
          </a:p>
        </p:txBody>
      </p:sp>
      <p:sp>
        <p:nvSpPr>
          <p:cNvPr id="51" name="Shape 51"/>
          <p:cNvSpPr/>
          <p:nvPr/>
        </p:nvSpPr>
        <p:spPr>
          <a:xfrm>
            <a:off x="11170618" y="6163367"/>
            <a:ext cx="505446" cy="395603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24484" y="549275"/>
            <a:ext cx="11151579" cy="734579"/>
          </a:xfrm>
          <a:prstGeom prst="rect">
            <a:avLst/>
          </a:prstGeom>
        </p:spPr>
        <p:txBody>
          <a:bodyPr/>
          <a:lstStyle>
            <a:defPPr/>
            <a:lvl1pPr lvl="0">
              <a:defRPr b="0"/>
            </a:lvl1pPr>
          </a:lstStyle>
          <a:p>
            <a:r>
              <a:t>Образец заголовка</a:t>
            </a:r>
          </a:p>
        </p:txBody>
      </p:sp>
      <p:sp>
        <p:nvSpPr>
          <p:cNvPr id="53" name="Shape 53"/>
          <p:cNvSpPr/>
          <p:nvPr/>
        </p:nvSpPr>
        <p:spPr>
          <a:xfrm>
            <a:off x="2" y="549276"/>
            <a:ext cx="347241" cy="734580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652463" y="1283856"/>
            <a:ext cx="1069975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55" name="Shape 55"/>
          <p:cNvSpPr txBox="1"/>
          <p:nvPr/>
        </p:nvSpPr>
        <p:spPr>
          <a:xfrm>
            <a:off x="11155682" y="6212319"/>
            <a:ext cx="511836" cy="27737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fld id="{FDA0411B-A1FB-415F-99D0-A91DE4FFCB1E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77592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">
    <p:spTree>
      <p:nvGrpSpPr>
        <p:cNvPr id="1" name="Group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1170616" y="6163368"/>
            <a:ext cx="505446" cy="395603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 b="0"/>
            </a:lvl1pPr>
          </a:lstStyle>
          <a:p>
            <a:r>
              <a:t>Образец заголовка</a:t>
            </a:r>
          </a:p>
        </p:txBody>
      </p:sp>
      <p:sp>
        <p:nvSpPr>
          <p:cNvPr id="65" name="Shape 65"/>
          <p:cNvSpPr/>
          <p:nvPr/>
        </p:nvSpPr>
        <p:spPr>
          <a:xfrm>
            <a:off x="0" y="549277"/>
            <a:ext cx="347241" cy="734580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652461" y="1283857"/>
            <a:ext cx="1069975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1155680" y="6212320"/>
            <a:ext cx="511836" cy="27737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2BF459B-8FE0-473E-9697-CDB8C064DC98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3667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">
    <p:spTree>
      <p:nvGrpSpPr>
        <p:cNvPr id="1" name="Group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1170616" y="6163368"/>
            <a:ext cx="505446" cy="395603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 b="0"/>
            </a:lvl1pPr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/>
          <p:nvPr/>
        </p:nvSpPr>
        <p:spPr>
          <a:xfrm>
            <a:off x="0" y="549277"/>
            <a:ext cx="347241" cy="734580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652461" y="1283857"/>
            <a:ext cx="1069975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1155680" y="6212320"/>
            <a:ext cx="511836" cy="27737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C250D47-1D61-4A45-9211-9BF40BDFA65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8032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"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1170616" y="6163368"/>
            <a:ext cx="505446" cy="395603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 b="0"/>
            </a:lvl1pPr>
          </a:lstStyle>
          <a:p>
            <a:r>
              <a:t>Образец заголовка</a:t>
            </a:r>
          </a:p>
        </p:txBody>
      </p:sp>
      <p:sp>
        <p:nvSpPr>
          <p:cNvPr id="77" name="Shape 77"/>
          <p:cNvSpPr/>
          <p:nvPr/>
        </p:nvSpPr>
        <p:spPr>
          <a:xfrm>
            <a:off x="0" y="549277"/>
            <a:ext cx="347241" cy="734580"/>
          </a:xfrm>
          <a:prstGeom prst="rect">
            <a:avLst/>
          </a:prstGeom>
          <a:gradFill>
            <a:gsLst>
              <a:gs pos="0">
                <a:srgbClr val="062032"/>
              </a:gs>
              <a:gs pos="91000">
                <a:srgbClr val="072337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652461" y="1283857"/>
            <a:ext cx="1069975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1155680" y="6212320"/>
            <a:ext cx="511836" cy="27737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6DFE32D-5FE4-42A0-910F-1FED4C92C184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839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ый слайд Обложка">
    <p:bg>
      <p:bgPr>
        <a:solidFill>
          <a:schemeClr val="bg1"/>
        </a:solidFill>
        <a:effectLst/>
      </p:bgPr>
    </p:bg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3" name="Picture 83"/>
          <p:cNvPicPr/>
          <p:nvPr/>
        </p:nvPicPr>
        <p:blipFill>
          <a:blip r:embed="rId2"/>
          <a:stretch/>
        </p:blipFill>
        <p:spPr>
          <a:xfrm>
            <a:off x="3563820" y="1931437"/>
            <a:ext cx="5053703" cy="29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9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6D185-EF7A-A43C-7CBE-E5E106F52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983F4A-4D10-ABC9-DC21-A4F7E42DA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D911C-F4DF-7A81-3BD1-10A669CD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964-34D4-4A25-8123-9D423A5B6EBE}" type="datetime1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87753F-D44F-0522-DCBE-72DF8A8B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4463AC-F1F9-2620-76FF-03996F43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7F1-E929-43F5-9993-4CEA405C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514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5A883-D1EE-E358-494B-B4995CD9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097A5-D74C-74CF-527B-DDF292269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F6B1A-A81D-392E-CD53-12572AF6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0804-1333-4BCD-87E5-81993DBC6C73}" type="datetime1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1893F-67EB-37D0-8187-CA126F08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A68AB-585C-F445-0DF7-01343540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7F1-E929-43F5-9993-4CEA405C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24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E605B-3CB5-3838-E207-7F5D1E69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6B19BD-AD14-3913-17D9-B8136EBC8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5260F-BBBD-D027-F55A-EDAB28CC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BD04-D85D-4971-89E3-F7CD5CB86C4B}" type="datetime1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79AB6-E327-8DA5-DBAE-FCEFA6F6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75C06-C36F-83A1-67F3-C6A11BD7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7F1-E929-43F5-9993-4CEA405C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070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F2192-FC3D-41DC-4B80-F46B38D3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AFAE7-C7C8-DD23-B706-0FE22E8D0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407442-261C-1E48-72D4-7BE78DAFC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CD7CE2-17D5-5D15-1A75-48AF1857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93EC-E794-455D-BC95-E5DB8A226695}" type="datetime1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8FE67-F789-0FD7-DE5B-F0FF3FE5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09C887-BCC8-3E3A-4ED6-42D97991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7F1-E929-43F5-9993-4CEA405C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630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8D600-BAE0-E896-7F33-8DECCCE9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355A5D-C569-1A98-104F-B50817603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674F2B-CB75-AD87-E8A1-338766AE5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2BB444-B0FB-4077-0F27-58C503527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05C177-D294-2FAF-5FEB-5158B0106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9FD26C-915A-4BE8-BBD8-AB37CF5E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DD67-C44E-4D10-BC67-5F660760397E}" type="datetime1">
              <a:rPr lang="ru-RU" smtClean="0"/>
              <a:t>21.03.2026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950383-AB27-DF3F-20FD-2236D9AA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A1FC2C-244A-4A87-0E76-79A43969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7F1-E929-43F5-9993-4CEA405C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8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516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24990-D6B7-497B-11DB-FDF74CEC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E0E969-D194-DA43-1F95-3F03BFF8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979F-06EE-4289-A6B5-DC3176B48E5F}" type="datetime1">
              <a:rPr lang="ru-RU" smtClean="0"/>
              <a:t>21.03.2026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8CA460-2859-0808-D077-936FC1E0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A18CD3-88C8-9BBD-D0CD-F84D140A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7F1-E929-43F5-9993-4CEA405C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29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AB8354-F332-5F63-6A44-DF6D139F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8604-805F-4EE5-A918-4D90B409316A}" type="datetime1">
              <a:rPr lang="ru-RU" smtClean="0"/>
              <a:t>21.03.2026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A5E8C9-9FB2-9A58-A6F6-7513B98D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AEDEB0-CF2C-991C-CED2-8C36D1DA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7F1-E929-43F5-9993-4CEA405C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639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3BDCC-4BED-BE0E-0AC5-D23AEA7C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83ED3-5E14-DFD8-A09D-5B65FB1EB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4ED064-428E-6D5B-4D5A-A265407D6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ED3F6A-C88A-ED32-B9E7-E21337D2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687-D992-47DE-9C59-222CE53D7178}" type="datetime1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B9B85C-8EFD-C5D2-2F72-6B526638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024025-3D0E-2BEF-7C36-7526BA2D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7F1-E929-43F5-9993-4CEA405C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778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26BB9-BC06-CA20-A259-0D06D0356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8D9C09-57C2-9947-9161-C2619307D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D8055-F24F-DEC5-8C40-287145634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5B52FD-BF4A-3B29-3A6D-40F322F8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A705-D59F-43B7-9B67-4D34F247488C}" type="datetime1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020F01-1FA3-596C-55FB-E16D1305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57283-0144-8E1F-6725-61637915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7F1-E929-43F5-9993-4CEA405C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556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EA004-95CC-CA11-E7DF-885B4A82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87C3E1-D88E-F7BA-578F-CE1B62B24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B793BB-7C8A-110E-0E1B-E7D9459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C6FF-1643-44BD-A5B9-75375BCF0F5F}" type="datetime1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E5BC9-8D55-7325-A10F-14B1CFAD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EC5C8-8955-7336-7638-1E92AA76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7F1-E929-43F5-9993-4CEA405C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927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30D3EB-D649-FAC2-9B3A-3157C70F7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48A0C5-8AFA-2A50-3C55-5B5983FF0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588A03-D9F6-4149-3738-AB7E392E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515F-4F3D-4FA5-8544-FB3F17AA455C}" type="datetime1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41351-0C7D-48B6-F1ED-C3E73180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7A7761-6846-CF43-D8AF-3C34A351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7F1-E929-43F5-9993-4CEA405C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461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3997"/>
            <a:ext cx="9144000" cy="942563"/>
          </a:xfrm>
        </p:spPr>
        <p:txBody>
          <a:bodyPr anchor="b">
            <a:normAutofit/>
          </a:bodyPr>
          <a:lstStyle>
            <a:lvl1pPr algn="ctr">
              <a:defRPr lang="ru-RU" dirty="0">
                <a:solidFill>
                  <a:srgbClr val="008B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34880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4CDF-45DC-4BEF-8CF7-D5C2A696BDE6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A30E-1673-4886-A83F-4B08D0584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466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4CDF-45DC-4BEF-8CF7-D5C2A696BDE6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A30E-1673-4886-A83F-4B08D0584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568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4CDF-45DC-4BEF-8CF7-D5C2A696BDE6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A30E-1673-4886-A83F-4B08D0584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4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2E3B-6AEA-40F0-B132-82219E0E335B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23208-2F97-486E-9183-744607435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6" y="6322141"/>
            <a:ext cx="1229033" cy="283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1EF99-95D4-2B4A-827F-173A34C6401E}" type="datetimeFigureOut">
              <a:rPr lang="ru-RU" smtClean="0"/>
              <a:t>21.03.2026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5520" y="6322142"/>
            <a:ext cx="7938751" cy="283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5248" y="6322142"/>
            <a:ext cx="508819" cy="283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2E3B-6AEA-40F0-B132-82219E0E335B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23208-2F97-486E-9183-744607435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0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4" r:id="rId14"/>
    <p:sldLayoutId id="2147483725" r:id="rId15"/>
    <p:sldLayoutId id="214748372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496CC-DFD1-4698-B9F4-4CDBF39962F8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58761-4101-4202-AAA5-D62CB439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44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F35D-2E59-4D2C-BD85-8EA5591AA0A1}" type="datetime1">
              <a:rPr lang="ru-RU" smtClean="0"/>
              <a:t>21.03.2026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4E93-D2A0-4EC9-9240-E0F93412F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37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524482" y="549276"/>
            <a:ext cx="11151579" cy="73458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515937" y="1665288"/>
            <a:ext cx="11160125" cy="426445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lvl="0" indent="0" algn="l">
              <a:lnSpc>
                <a:spcPct val="120000"/>
              </a:lnSpc>
              <a:spcBef>
                <a:spcPts val="1000"/>
              </a:spcBef>
            </a:pPr>
            <a:r>
              <a:t>Образец подзаголовка</a:t>
            </a:r>
          </a:p>
          <a:p>
            <a:pPr marL="0" lvl="1" indent="0" algn="l">
              <a:lnSpc>
                <a:spcPct val="120000"/>
              </a:lnSpc>
              <a:spcBef>
                <a:spcPts val="500"/>
              </a:spcBef>
            </a:pPr>
            <a:r>
              <a:t>Основной текст</a:t>
            </a:r>
          </a:p>
          <a:p>
            <a:pPr marL="914400" lvl="2" indent="0" algn="l">
              <a:lnSpc>
                <a:spcPct val="90000"/>
              </a:lnSpc>
              <a:spcBef>
                <a:spcPts val="500"/>
              </a:spcBef>
            </a:pPr>
            <a:r>
              <a:t>Примечание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sldNum" idx="4"/>
          </p:nvPr>
        </p:nvSpPr>
        <p:spPr>
          <a:xfrm>
            <a:off x="11155680" y="6212320"/>
            <a:ext cx="511836" cy="27737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B5E9D-DD81-40D1-B445-D0DC864DB211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00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defPPr/>
      <a:lvl1pPr lvl="0" algn="l">
        <a:lnSpc>
          <a:spcPct val="90000"/>
        </a:lnSpc>
        <a:buNone/>
        <a:defRPr sz="3600" b="0" baseline="0">
          <a:solidFill>
            <a:schemeClr val="accent2"/>
          </a:solidFill>
          <a:latin typeface="Cormorant Garamond SemiBold"/>
          <a:ea typeface="Cormorant Garamond SemiBold"/>
          <a:cs typeface="Cormorant Garamond SemiBold"/>
        </a:defRPr>
      </a:lvl1pPr>
    </p:titleStyle>
    <p:bodyStyle>
      <a:defPPr/>
      <a:lvl1pPr marL="0" lvl="0" indent="0" algn="l">
        <a:lnSpc>
          <a:spcPct val="90000"/>
        </a:lnSpc>
        <a:spcBef>
          <a:spcPts val="1000"/>
        </a:spcBef>
        <a:buNone/>
        <a:defRPr sz="1800" b="0">
          <a:solidFill>
            <a:schemeClr val="accent2"/>
          </a:solidFill>
          <a:latin typeface="+mn-lt"/>
          <a:ea typeface="+mn-ea"/>
          <a:cs typeface="+mn-cs"/>
        </a:defRPr>
      </a:lvl1pPr>
      <a:lvl2pPr marL="457200" lvl="1" indent="0" algn="l">
        <a:lnSpc>
          <a:spcPct val="90000"/>
        </a:lnSpc>
        <a:spcBef>
          <a:spcPts val="500"/>
        </a:spcBef>
        <a:buNone/>
        <a:defRPr sz="1600">
          <a:solidFill>
            <a:schemeClr val="accent2"/>
          </a:solidFill>
          <a:latin typeface="+mn-lt"/>
          <a:ea typeface="+mn-ea"/>
          <a:cs typeface="+mn-cs"/>
        </a:defRPr>
      </a:lvl2pPr>
      <a:lvl3pPr marL="914400" lvl="2" indent="0" algn="l">
        <a:lnSpc>
          <a:spcPct val="90000"/>
        </a:lnSpc>
        <a:spcBef>
          <a:spcPts val="500"/>
        </a:spcBef>
        <a:buNone/>
        <a:defRPr sz="1400">
          <a:solidFill>
            <a:schemeClr val="accent2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latin typeface="+mn-lt"/>
          <a:ea typeface="+mn-ea"/>
          <a:cs typeface="+mn-cs"/>
        </a:defRPr>
      </a:lvl1pPr>
      <a:lvl2pPr marL="457200" lvl="1" indent="0" algn="l">
        <a:defRPr sz="1800">
          <a:latin typeface="+mn-lt"/>
          <a:ea typeface="+mn-ea"/>
          <a:cs typeface="+mn-cs"/>
        </a:defRPr>
      </a:lvl2pPr>
      <a:lvl3pPr marL="914400" lvl="2" indent="0" algn="l">
        <a:defRPr sz="1800">
          <a:latin typeface="+mn-lt"/>
          <a:ea typeface="+mn-ea"/>
          <a:cs typeface="+mn-cs"/>
        </a:defRPr>
      </a:lvl3pPr>
      <a:lvl4pPr marL="1371600" lvl="3" indent="0" algn="l">
        <a:defRPr sz="1800">
          <a:latin typeface="+mn-lt"/>
          <a:ea typeface="+mn-ea"/>
          <a:cs typeface="+mn-cs"/>
        </a:defRPr>
      </a:lvl4pPr>
      <a:lvl5pPr marL="1828800" lvl="4" indent="0" algn="l">
        <a:defRPr sz="1800">
          <a:latin typeface="+mn-lt"/>
          <a:ea typeface="+mn-ea"/>
          <a:cs typeface="+mn-cs"/>
        </a:defRPr>
      </a:lvl5pPr>
      <a:lvl6pPr marL="2286000" lvl="5" indent="0" algn="l">
        <a:defRPr sz="1800">
          <a:latin typeface="+mn-lt"/>
          <a:ea typeface="+mn-ea"/>
          <a:cs typeface="+mn-cs"/>
        </a:defRPr>
      </a:lvl6pPr>
      <a:lvl7pPr marL="2743200" lvl="6" indent="0" algn="l">
        <a:defRPr sz="1800">
          <a:latin typeface="+mn-lt"/>
          <a:ea typeface="+mn-ea"/>
          <a:cs typeface="+mn-cs"/>
        </a:defRPr>
      </a:lvl7pPr>
      <a:lvl8pPr marL="3200400" lvl="7" indent="0" algn="l">
        <a:defRPr sz="1800">
          <a:latin typeface="+mn-lt"/>
          <a:ea typeface="+mn-ea"/>
          <a:cs typeface="+mn-cs"/>
        </a:defRPr>
      </a:lvl8pPr>
      <a:lvl9pPr marL="3657600" lvl="8" indent="0" algn="l">
        <a:defRPr sz="1800"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5DCDF-58DD-D733-71E2-1DE8E411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1CF5CC-5425-2C4F-FB98-A7626F4E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1A42C-118E-38F4-6BE1-1C01911D4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43A1-20B7-4F64-B296-95F6082D8F73}" type="datetime1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C8DCB6-85CB-CF01-730A-9BA6AFDF0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E11860-CE96-A8CE-7975-D7DADE394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C97F1-E929-43F5-9993-4CEA405C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7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9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4CDF-45DC-4BEF-8CF7-D5C2A696BDE6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7A30E-1673-4886-A83F-4B08D0584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4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29D6EE7-FC00-7F49-9C57-20BD96AD7B80}"/>
              </a:ext>
            </a:extLst>
          </p:cNvPr>
          <p:cNvSpPr txBox="1">
            <a:spLocks/>
          </p:cNvSpPr>
          <p:nvPr/>
        </p:nvSpPr>
        <p:spPr>
          <a:xfrm>
            <a:off x="-3" y="4737663"/>
            <a:ext cx="8091380" cy="21203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8BA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040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5040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МИХАЙЛОВ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Илья Александрович</a:t>
            </a:r>
            <a:r>
              <a:rPr lang="ru-RU" sz="1600" dirty="0" smtClean="0">
                <a:solidFill>
                  <a:srgbClr val="435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>
                <a:solidFill>
                  <a:srgbClr val="435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мед. наук</a:t>
            </a:r>
          </a:p>
          <a:p>
            <a:pPr marL="5040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5040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Начальник отдела по обеспечению сопровождения</a:t>
            </a:r>
            <a:r>
              <a:rPr kumimoji="0" lang="ru-RU" sz="1500" b="0" i="1" u="none" strike="noStrike" kern="1200" cap="none" spc="0" normalizeH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новых </a:t>
            </a:r>
            <a:r>
              <a:rPr lang="ru-RU" sz="1500" i="1" dirty="0" smtClean="0">
                <a:solidFill>
                  <a:srgbClr val="435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оплаты труда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ЦЭККМП 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Минздрава России</a:t>
            </a:r>
          </a:p>
          <a:p>
            <a:pPr marL="5040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5040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8BA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0BBAD30-FA0C-4D45-AA73-D97E44B4BCFA}"/>
              </a:ext>
            </a:extLst>
          </p:cNvPr>
          <p:cNvSpPr txBox="1">
            <a:spLocks/>
          </p:cNvSpPr>
          <p:nvPr/>
        </p:nvSpPr>
        <p:spPr>
          <a:xfrm>
            <a:off x="2006759" y="26216"/>
            <a:ext cx="8291459" cy="17387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8BA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8BAB"/>
              </a:solidFill>
              <a:effectLst/>
              <a:uLnTx/>
              <a:uFillTx/>
              <a:latin typeface="Arial" panose="020B0604020202020204" pitchFamily="34" charset="0"/>
              <a:ea typeface="Bodoni Ornaments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8BAB"/>
              </a:solidFill>
              <a:effectLst/>
              <a:uLnTx/>
              <a:uFillTx/>
              <a:latin typeface="Arial" panose="020B0604020202020204" pitchFamily="34" charset="0"/>
              <a:ea typeface="Bodoni Ornaments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МИНИСТЕРСТВО ЗДРАВООХРАНЕНИЯ РОССИЙСКОЙ ФЕДЕРАЦИИ</a:t>
            </a:r>
          </a:p>
          <a:p>
            <a:pPr>
              <a:spcAft>
                <a:spcPts val="600"/>
              </a:spcAft>
              <a:defRPr/>
            </a:pPr>
            <a:r>
              <a:rPr lang="ru-RU" sz="1600" dirty="0">
                <a:solidFill>
                  <a:srgbClr val="43565D"/>
                </a:solidFill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Центр экспертизы и контроля качества медицинской помощи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Bodoni Ornaments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Bodoni Ornaments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8BAB"/>
              </a:solidFill>
              <a:effectLst/>
              <a:uLnTx/>
              <a:uFillTx/>
              <a:latin typeface="Arial" panose="020B0604020202020204" pitchFamily="34" charset="0"/>
              <a:ea typeface="Bodoni Ornaments" pitchFamily="2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EDBCA8-4007-F340-A419-DC1AAE2163DB}"/>
              </a:ext>
            </a:extLst>
          </p:cNvPr>
          <p:cNvSpPr/>
          <p:nvPr/>
        </p:nvSpPr>
        <p:spPr>
          <a:xfrm>
            <a:off x="10525433" y="5427404"/>
            <a:ext cx="1637071" cy="13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erif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DB1DD8-DA85-6843-ABD7-AA7F0E765A20}"/>
              </a:ext>
            </a:extLst>
          </p:cNvPr>
          <p:cNvSpPr/>
          <p:nvPr/>
        </p:nvSpPr>
        <p:spPr>
          <a:xfrm>
            <a:off x="10227456" y="5395314"/>
            <a:ext cx="1637071" cy="13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erif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C96607-3EE4-9847-A657-C0CEECCA4AEE}"/>
              </a:ext>
            </a:extLst>
          </p:cNvPr>
          <p:cNvSpPr txBox="1">
            <a:spLocks/>
          </p:cNvSpPr>
          <p:nvPr/>
        </p:nvSpPr>
        <p:spPr>
          <a:xfrm>
            <a:off x="2513773" y="1860699"/>
            <a:ext cx="7713683" cy="25888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8B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ru-RU" sz="4000" b="1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Оплата труда 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ru-RU" sz="4000" b="1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в медицинских организациях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8BAB"/>
              </a:solidFill>
              <a:effectLst/>
              <a:uLnTx/>
              <a:uFillTx/>
              <a:latin typeface="Arial" panose="020B0604020202020204" pitchFamily="34" charset="0"/>
              <a:ea typeface="Bodoni Ornaments" pitchFamily="2" charset="0"/>
              <a:cs typeface="Arial" panose="020B0604020202020204" pitchFamily="34" charset="0"/>
            </a:endParaRPr>
          </a:p>
        </p:txBody>
      </p:sp>
      <p:sp>
        <p:nvSpPr>
          <p:cNvPr id="2" name="AutoShape 2" descr="Логотип РМАНП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A42F1-085A-43D2-9C7F-40B4B99E5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5136"/>
            <a:ext cx="921868" cy="10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0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75159-5EF9-5032-76DA-C220569FA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6E949E9-A0D4-462B-A00F-81EDA91F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23460"/>
              </p:ext>
            </p:extLst>
          </p:nvPr>
        </p:nvGraphicFramePr>
        <p:xfrm>
          <a:off x="139447" y="1343291"/>
          <a:ext cx="6991114" cy="4352996"/>
        </p:xfrm>
        <a:graphic>
          <a:graphicData uri="http://schemas.openxmlformats.org/drawingml/2006/table">
            <a:tbl>
              <a:tblPr/>
              <a:tblGrid>
                <a:gridCol w="3495557">
                  <a:extLst>
                    <a:ext uri="{9D8B030D-6E8A-4147-A177-3AD203B41FA5}">
                      <a16:colId xmlns:a16="http://schemas.microsoft.com/office/drawing/2014/main" val="2251025329"/>
                    </a:ext>
                  </a:extLst>
                </a:gridCol>
                <a:gridCol w="3495557">
                  <a:extLst>
                    <a:ext uri="{9D8B030D-6E8A-4147-A177-3AD203B41FA5}">
                      <a16:colId xmlns:a16="http://schemas.microsoft.com/office/drawing/2014/main" val="2752209810"/>
                    </a:ext>
                  </a:extLst>
                </a:gridCol>
              </a:tblGrid>
              <a:tr h="916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Тип выплат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Саха (Якутия)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565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Усредненные значения НПА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565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(региональный уровень)</a:t>
                      </a:r>
                      <a:endParaRPr kumimoji="0" lang="ru-RU" sz="1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3565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094901"/>
                  </a:ext>
                </a:extLst>
              </a:tr>
              <a:tr h="1740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наличие квалификационной категории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376452"/>
                  </a:ext>
                </a:extLst>
              </a:tr>
              <a:tr h="1740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выслугу лет  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498461"/>
                  </a:ext>
                </a:extLst>
              </a:tr>
              <a:tr h="1740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дежурство</a:t>
                      </a:r>
                      <a:r>
                        <a:rPr lang="ru-RU" sz="1000" b="0" i="0" u="none" strike="noStrike" baseline="0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на дому</a:t>
                      </a:r>
                      <a:endParaRPr lang="ru-RU" sz="1000" b="0" i="0" u="none" strike="noStrike" dirty="0">
                        <a:solidFill>
                          <a:srgbClr val="43565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выплата отсутствует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618701"/>
                  </a:ext>
                </a:extLst>
              </a:tr>
              <a:tr h="1653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наличие почетного звания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от 3% до 5%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495734"/>
                  </a:ext>
                </a:extLst>
              </a:tr>
              <a:tr h="1740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наличие ученой степени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196212"/>
                  </a:ext>
                </a:extLst>
              </a:tr>
              <a:tr h="1740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работу в сельской местности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500 руб.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04449"/>
                  </a:ext>
                </a:extLst>
              </a:tr>
              <a:tr h="1740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стаж непрерывной работы в учреждении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от 6% до 25%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07247"/>
                  </a:ext>
                </a:extLst>
              </a:tr>
              <a:tr h="16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интенсивность работы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889182"/>
                  </a:ext>
                </a:extLst>
              </a:tr>
              <a:tr h="16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качество работы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от 21% до 71%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343513"/>
                  </a:ext>
                </a:extLst>
              </a:tr>
              <a:tr h="16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оказание ВМП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от 25,5% до 40,5%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432826"/>
                  </a:ext>
                </a:extLst>
              </a:tr>
              <a:tr h="16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сложность работы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565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654824"/>
                  </a:ext>
                </a:extLst>
              </a:tr>
              <a:tr h="310881">
                <a:tc>
                  <a:txBody>
                    <a:bodyPr/>
                    <a:lstStyle/>
                    <a:p>
                      <a:pPr marL="180975" indent="-180975" algn="l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персональная надбавка (персональный       повышающий коэффициент)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565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49257"/>
                  </a:ext>
                </a:extLst>
              </a:tr>
              <a:tr h="3108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премии по итогам работы за год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не менее 5% от ФОТ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129364"/>
                  </a:ext>
                </a:extLst>
              </a:tr>
              <a:tr h="3108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премии по итогам работы за квартал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не менее 5% от ФОТ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36823"/>
                  </a:ext>
                </a:extLst>
              </a:tr>
              <a:tr h="3108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премии по итогам работы за месяц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не менее 5% от ФОТ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982676"/>
                  </a:ext>
                </a:extLst>
              </a:tr>
              <a:tr h="3108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премии по итогам работы за полугодие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не менее 5% от ФОТ</a:t>
                      </a:r>
                    </a:p>
                  </a:txBody>
                  <a:tcPr marL="6553" marR="6553" marT="6553" marB="0" anchor="ctr">
                    <a:lnL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5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50817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E37EBC-3605-D17E-E5ED-F2C1E79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698587"/>
            <a:ext cx="746997" cy="8456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C5F24D-1F3F-6408-DA9B-5EB4D4372484}"/>
              </a:ext>
            </a:extLst>
          </p:cNvPr>
          <p:cNvSpPr txBox="1"/>
          <p:nvPr/>
        </p:nvSpPr>
        <p:spPr>
          <a:xfrm>
            <a:off x="290750" y="5772766"/>
            <a:ext cx="6691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Усредненные размеры минимумов и максимумов стимулирующих выплат по данным НПА субъектов РФ и локальных актов по всем медицинским организациям соответствующего субъекта РФ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разрезе основных типов стимулирующих выплат (выборочно). При совпадении минимума и максимума указано одно значение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0E184-A1A9-E444-F1B0-437D59CBF7AF}"/>
              </a:ext>
            </a:extLst>
          </p:cNvPr>
          <p:cNvSpPr txBox="1"/>
          <p:nvPr/>
        </p:nvSpPr>
        <p:spPr>
          <a:xfrm>
            <a:off x="0" y="37426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Анализ стимулирующих выплат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локальных актов медицинских организаций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96A9F-120B-451C-B289-748A4DC49D19}"/>
              </a:ext>
            </a:extLst>
          </p:cNvPr>
          <p:cNvSpPr txBox="1"/>
          <p:nvPr/>
        </p:nvSpPr>
        <p:spPr>
          <a:xfrm>
            <a:off x="7472306" y="3339635"/>
            <a:ext cx="37468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Всего выделено 30 типов выплат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Размер выплат, условия их назначения варьируют между субъектами (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например, за работу в сельской местности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Отдельные выплат не детализированы 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ЕФС-1, учитываются в «иных выплатах» (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например, за дежурство на дому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23AAF6-70A7-1E52-9BAE-90369FF31993}"/>
              </a:ext>
            </a:extLst>
          </p:cNvPr>
          <p:cNvSpPr txBox="1"/>
          <p:nvPr/>
        </p:nvSpPr>
        <p:spPr>
          <a:xfrm>
            <a:off x="-2459593" y="88162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Стимулирующие выплаты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(выборочно)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72306" y="1343291"/>
            <a:ext cx="4268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Выплаты стимулирующего характера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размеры и условия их установления 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регионах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применяются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различные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Определяются НПА субъекта и руководителями медицинских 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17628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6C3F4C-6C85-46DD-AF28-472A0AE2D4C7}"/>
              </a:ext>
            </a:extLst>
          </p:cNvPr>
          <p:cNvSpPr txBox="1"/>
          <p:nvPr/>
        </p:nvSpPr>
        <p:spPr>
          <a:xfrm>
            <a:off x="0" y="49377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Общие выводы по результатам анализа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FCC7C7-A4A5-4C49-B246-B30D3F650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698587"/>
            <a:ext cx="746997" cy="8456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3887" y="1210383"/>
            <a:ext cx="100566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Существующие системы оплаты труда в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регионах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целом обеспечивают одинаковый уровень заработной платы медицинских работников в однотипных медицинских организациях при сопоставимых объемах и «сложности» оказываемой медицинской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помощи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Различия в установленных окладах в субъектах РФ, вариабельность стимулирующих и компенсационных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выплат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Уровень заработной платы конкретного работника зависит (по убыванию влияния):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▶ типа медицинской организации и занятости в ОМС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▶ объемов медицинской помощи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▶ величины тарифов на оказываемые типы медицинской помощи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▶ «сложности» оказываемых типы медицинской помощи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▶ наличия и числа «условно гарантированных» и «квалификационных» стимулирующих выплат у отдельного мед работника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▶ условий труда (компенсационные выплаты)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▶ расположения МО (северные и территориальные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коэфф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3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6C3F4C-6C85-46DD-AF28-472A0AE2D4C7}"/>
              </a:ext>
            </a:extLst>
          </p:cNvPr>
          <p:cNvSpPr txBox="1"/>
          <p:nvPr/>
        </p:nvSpPr>
        <p:spPr>
          <a:xfrm>
            <a:off x="0" y="9779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ОШИБКИ В ЕФС-1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FCC7C7-A4A5-4C49-B246-B30D3F650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698587"/>
            <a:ext cx="746997" cy="84565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0521"/>
              </p:ext>
            </p:extLst>
          </p:nvPr>
        </p:nvGraphicFramePr>
        <p:xfrm>
          <a:off x="2735265" y="725768"/>
          <a:ext cx="6514623" cy="5949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0913">
                  <a:extLst>
                    <a:ext uri="{9D8B030D-6E8A-4147-A177-3AD203B41FA5}">
                      <a16:colId xmlns:a16="http://schemas.microsoft.com/office/drawing/2014/main" val="808304167"/>
                    </a:ext>
                  </a:extLst>
                </a:gridCol>
                <a:gridCol w="2883710">
                  <a:extLst>
                    <a:ext uri="{9D8B030D-6E8A-4147-A177-3AD203B41FA5}">
                      <a16:colId xmlns:a16="http://schemas.microsoft.com/office/drawing/2014/main" val="375068180"/>
                    </a:ext>
                  </a:extLst>
                </a:gridCol>
              </a:tblGrid>
              <a:tr h="5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ошибки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строк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ошибками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1833178594"/>
                  </a:ext>
                </a:extLst>
              </a:tr>
              <a:tr h="211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Фикс=0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19 568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2512441710"/>
                  </a:ext>
                </a:extLst>
              </a:tr>
              <a:tr h="211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 часов=0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498386514"/>
                  </a:ext>
                </a:extLst>
              </a:tr>
              <a:tr h="211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час=0, окл&lt;&gt;0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6 286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2154318441"/>
                  </a:ext>
                </a:extLst>
              </a:tr>
              <a:tr h="211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СВ в СВ_18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271 755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343624894"/>
                  </a:ext>
                </a:extLst>
              </a:tr>
              <a:tr h="211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КВ в КВ_23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342 275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1306768314"/>
                  </a:ext>
                </a:extLst>
              </a:tr>
              <a:tr h="216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Итого=ГПХ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105 554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1457251018"/>
                  </a:ext>
                </a:extLst>
              </a:tr>
              <a:tr h="3174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Ставка&lt;0.05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3173964794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Часов в НВ=0, но </a:t>
                      </a:r>
                      <a:r>
                        <a:rPr lang="ru-RU" sz="1400" b="1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оплач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86 304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2844483451"/>
                  </a:ext>
                </a:extLst>
              </a:tr>
              <a:tr h="301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Часов в НВ&lt;&gt;0, но не оплач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1 983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610865258"/>
                  </a:ext>
                </a:extLst>
              </a:tr>
              <a:tr h="3623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Часов в выход&lt;&gt;0, но не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1703394700"/>
                  </a:ext>
                </a:extLst>
              </a:tr>
              <a:tr h="211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Часов в выход=0, но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45 833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3635877757"/>
                  </a:ext>
                </a:extLst>
              </a:tr>
              <a:tr h="395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Часов в сверхур&lt;&gt;0, но не оплач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3330175363"/>
                  </a:ext>
                </a:extLst>
              </a:tr>
              <a:tr h="211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Часов в сверхур=0, но оплач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3303880508"/>
                  </a:ext>
                </a:extLst>
              </a:tr>
              <a:tr h="409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окл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фикс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19 476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1235251232"/>
                  </a:ext>
                </a:extLst>
              </a:tr>
              <a:tr h="211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неправ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 </a:t>
                      </a:r>
                      <a:r>
                        <a:rPr lang="ru-RU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2642060883"/>
                  </a:ext>
                </a:extLst>
              </a:tr>
              <a:tr h="211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OID</a:t>
                      </a: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400" b="1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226 732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2847034331"/>
                  </a:ext>
                </a:extLst>
              </a:tr>
              <a:tr h="414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пкг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-ку все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должности и </a:t>
                      </a:r>
                      <a:r>
                        <a:rPr lang="ru-RU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всмп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ауп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3075208299"/>
                  </a:ext>
                </a:extLst>
              </a:tr>
              <a:tr h="370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пкг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-ку мод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моделируемые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7" marR="7877" marT="7877" marB="0" anchor="ctr"/>
                </a:tc>
                <a:extLst>
                  <a:ext uri="{0D108BD9-81ED-4DB2-BD59-A6C34878D82A}">
                    <a16:rowId xmlns:a16="http://schemas.microsoft.com/office/drawing/2014/main" val="548887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7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ED633-FDC0-CB70-F810-29E05927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DE7DF4F-9EF0-CFF6-1BC2-75D34FDAD3A8}"/>
              </a:ext>
            </a:extLst>
          </p:cNvPr>
          <p:cNvSpPr/>
          <p:nvPr/>
        </p:nvSpPr>
        <p:spPr>
          <a:xfrm>
            <a:off x="595002" y="260449"/>
            <a:ext cx="635328" cy="70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E33647-D0B4-20AB-D887-2B51C49DBC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50" t="21111" r="6875" b="12222"/>
          <a:stretch/>
        </p:blipFill>
        <p:spPr>
          <a:xfrm>
            <a:off x="107950" y="152400"/>
            <a:ext cx="11976100" cy="6248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FCC7C7-A4A5-4C49-B246-B30D3F650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4" y="10633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D6CD8-7800-AA02-5A87-797A8C081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09B42C-7896-18C7-3B42-69525371C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08" t="27051" r="12705" b="45080"/>
          <a:stretch/>
        </p:blipFill>
        <p:spPr>
          <a:xfrm>
            <a:off x="350874" y="1765004"/>
            <a:ext cx="11557592" cy="30102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FCC7C7-A4A5-4C49-B246-B30D3F650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75" y="6012343"/>
            <a:ext cx="746997" cy="845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6C3F4C-6C85-46DD-AF28-472A0AE2D4C7}"/>
              </a:ext>
            </a:extLst>
          </p:cNvPr>
          <p:cNvSpPr txBox="1"/>
          <p:nvPr/>
        </p:nvSpPr>
        <p:spPr>
          <a:xfrm>
            <a:off x="0" y="27811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Структура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фонда заработной платы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b="1" dirty="0"/>
              <a:t>Перечень видов и размеров выплат КОМПЕНСАЦИОННОГО характера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08954" y="932086"/>
          <a:ext cx="11273446" cy="5388673"/>
        </p:xfrm>
        <a:graphic>
          <a:graphicData uri="http://schemas.openxmlformats.org/drawingml/2006/table">
            <a:tbl>
              <a:tblPr/>
              <a:tblGrid>
                <a:gridCol w="92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7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Выплата компенсационного характера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оплаты труда по результатам специальной оценки условий труда: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3499"/>
                  </a:ext>
                </a:extLst>
              </a:tr>
              <a:tr h="33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Выплаты медицинским работникам, занятым на работах с вредными и (или) опасными условиями труда (3.1 подкласс)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Выплаты медицинским работникам, занятым на работах с вредными и (или) опасными условиями труда (3.2 подкласс)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Выплаты медицинским работникам, занятым на работах с вредными и (или) опасными условиями труда (3.3 подкласс)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Выплаты медицинским работникам, занятым на работах с вредными и (или) опасными условиями труда (3.4 подкласс)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Выплаты медицинским работникам, занятым на работах с вредными и (или) опасными условиями труда (4 класс)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Ежемесячная процентная надбавка к должностному окладу граждан, допущенных к государственной тайне на постоянной основе 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Выплаты за работу в ночное время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Доплата медицинским работникам, осуществляющим диагностику ВИЧ-инфицированных, и лицам, работа которых связана с материалами, содержащими вирус иммунодефицита человека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Повышение оплаты труда медицинским работникам, участвующим в оказании психиатрической помощи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Повышение оплаты труда медицинским работникам, непосредственно участвующим в оказании противотуберкулезной помощи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Повышение оплаты труда медицинским работникам, участвующим в оказании медицинской помощи больным COVID-19 (ППРФ от 15.0.2022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№1268)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Доплаты за сверхурочную работу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Доплаты за совмещение профессий (должностей), за расширение зон обслуживания, за увеличение объема работы, за исполнение обязанностей временно отсутствующего работника без освобождения от работы,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777265"/>
                  </a:ext>
                </a:extLst>
              </a:tr>
              <a:tr h="186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Повышение оплаты труда за работу в выходные, нерабочие и праздничные дни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71952"/>
                  </a:ext>
                </a:extLst>
              </a:tr>
              <a:tr h="186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Выплаты , учитывающие территориальные условия (районный коэффициент,  работу в пустынных и безводных местностях и в высокогорных районах, за стаж работы в районах Крайнего Севера и приравненных к ним местностях, в южных районах Восточной Сибири и Дальнего Востока)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15021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FCC7C7-A4A5-4C49-B246-B30D3F65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23" y="20639"/>
            <a:ext cx="746997" cy="8456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FCC7C7-A4A5-4C49-B246-B30D3F65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75" y="6012343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b="1" dirty="0"/>
              <a:t>Перечень видов и размеров выплат СТИМУЛИРУЮЩЕГО характера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85800" y="834277"/>
          <a:ext cx="10549718" cy="5367227"/>
        </p:xfrm>
        <a:graphic>
          <a:graphicData uri="http://schemas.openxmlformats.org/drawingml/2006/table">
            <a:tbl>
              <a:tblPr/>
              <a:tblGrid>
                <a:gridCol w="914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8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5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Выплаты стимулирующего характера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Условия выплаты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Виды/условия оказания медпомощи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Скорая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Амбулаторно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Стационарно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Надбавка за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наличие квалификационной категории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Вторая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Первая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Высшая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5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Надбавка за работу в выездных бригадах,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специализированных станций (отделений) скорой медицинской помощи, бригадах экстренного реагирования  службы медицины катастроф, отделениях экстренной консультативной помощи (санитарная авиация)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Надбавка за наставничество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Выплаты по эффективному контракту (за научные разработки, как один из критериев)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критериям эффективности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Премиальный фонд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более 2-х окладов в год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Надбавка за оказание высокотехнологичной медицинской помощи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устанавливается в порядке, определяемом НПА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0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Надбавка за выявление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онкозаболеваний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осуществляются в размерах и на условиях, определенных Правительством РФ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Надбавка по родовым сертификатам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осуществляются в размерах и на условиях, определенных Правительством РФ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FCC7C7-A4A5-4C49-B246-B30D3F65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23" y="20639"/>
            <a:ext cx="746997" cy="8456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FCC7C7-A4A5-4C49-B246-B30D3F65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75" y="6024375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60B469-455F-0E40-112E-9337CD8FE28E}"/>
              </a:ext>
            </a:extLst>
          </p:cNvPr>
          <p:cNvSpPr txBox="1"/>
          <p:nvPr/>
        </p:nvSpPr>
        <p:spPr>
          <a:xfrm>
            <a:off x="0" y="18211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Условно гарантированная и переменная часть заработной платы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699" y="818287"/>
            <a:ext cx="663892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Перечень выплат условно гарантированной части заработной платы: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в части повышения оплаты труда работникам, занятым на работах с вредными и (или) опасными условиями труда.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осуществление работником диагностики и лечения ВИЧ-инфицированных пациентов или осуществление работ, которые связаны с материалами, содержащими ВИЧ.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участие работника в оказании психиатрической помощи.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участие в оказании противотуберкулезной помощи работником.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Доплата медицинским и иным работникам, подвергающимся риску заражения новой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коронавирусной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инфекцией.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по районному коэффициенту*.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по коэффициенту за работу в пустынных и безводных местностях*.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по коэффициенту за работу в высокогорных районах*.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Надбавка за стаж работы в районах Крайнего Севера и приравненных к ним местностях*.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стаж работы в южных районах Восточной Сибири и Дальнего Востока*.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сверхурочную работу.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работу в выходные и праздничные дни.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работу в ночное время.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Выплата за разделение рабочего дня на части.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наличие ученой степени.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наличие квалификационной категории.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Доплата (надбавка) за работу в сельской местности.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стаж непрерывной работы, выслугу лет.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62825" y="780668"/>
            <a:ext cx="4619626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Перечень выплат переменной части заработной платы: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выполнение работ различной квалификации.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расширение зон обслуживания.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исполнение обязанностей временно отсутствующего работника без освобождения от работы, определенной трудовым договором.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совмещение профессий (должностей).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увеличение объема работы.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наставничество.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Выплата за выявление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онкозаболеваний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и по родовым сертификатам.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Выплаты за оказание высокотехнологичной медицинской помощи.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Вознаграждение по итогам работы по показателям и критериям эффективности.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Премиальные выплаты по итогам работы.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124700" y="885825"/>
            <a:ext cx="47625" cy="5789612"/>
          </a:xfrm>
          <a:prstGeom prst="line">
            <a:avLst/>
          </a:prstGeom>
          <a:ln w="38100">
            <a:solidFill>
              <a:srgbClr val="435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64931" y="5177261"/>
            <a:ext cx="1862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Выплаты по районному регулированию не учитываются при анализе структуры заработной платы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7CEBB7-EFFE-BE23-EAD9-BA5D56A8A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864690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EDBCA8-4007-F340-A419-DC1AAE2163DB}"/>
              </a:ext>
            </a:extLst>
          </p:cNvPr>
          <p:cNvSpPr/>
          <p:nvPr/>
        </p:nvSpPr>
        <p:spPr>
          <a:xfrm>
            <a:off x="10525433" y="5427404"/>
            <a:ext cx="1637071" cy="13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erif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DB1DD8-DA85-6843-ABD7-AA7F0E765A20}"/>
              </a:ext>
            </a:extLst>
          </p:cNvPr>
          <p:cNvSpPr/>
          <p:nvPr/>
        </p:nvSpPr>
        <p:spPr>
          <a:xfrm>
            <a:off x="10227456" y="5395314"/>
            <a:ext cx="1637071" cy="13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erif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C96607-3EE4-9847-A657-C0CEECCA4AEE}"/>
              </a:ext>
            </a:extLst>
          </p:cNvPr>
          <p:cNvSpPr txBox="1">
            <a:spLocks/>
          </p:cNvSpPr>
          <p:nvPr/>
        </p:nvSpPr>
        <p:spPr>
          <a:xfrm>
            <a:off x="2513773" y="1860699"/>
            <a:ext cx="7713683" cy="25888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8B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ru-RU" sz="4000" b="1" noProof="0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Часть </a:t>
            </a:r>
            <a:r>
              <a:rPr lang="en-US" sz="4000" b="1" noProof="0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III</a:t>
            </a:r>
            <a:r>
              <a:rPr lang="ru-RU" sz="4000" b="1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. Взаимосвязь с оценкой потребности в кадрах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8BAB"/>
              </a:solidFill>
              <a:effectLst/>
              <a:uLnTx/>
              <a:uFillTx/>
              <a:latin typeface="Arial" panose="020B0604020202020204" pitchFamily="34" charset="0"/>
              <a:ea typeface="Bodoni Ornaments" pitchFamily="2" charset="0"/>
              <a:cs typeface="Arial" panose="020B0604020202020204" pitchFamily="34" charset="0"/>
            </a:endParaRPr>
          </a:p>
        </p:txBody>
      </p:sp>
      <p:sp>
        <p:nvSpPr>
          <p:cNvPr id="2" name="AutoShape 2" descr="Логотип РМАНП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A42F1-085A-43D2-9C7F-40B4B99E5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5136"/>
            <a:ext cx="921868" cy="10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F28F9-DD77-4F8E-BC0F-D026473A448E}"/>
              </a:ext>
            </a:extLst>
          </p:cNvPr>
          <p:cNvSpPr txBox="1">
            <a:spLocks/>
          </p:cNvSpPr>
          <p:nvPr/>
        </p:nvSpPr>
        <p:spPr>
          <a:xfrm>
            <a:off x="400377" y="138722"/>
            <a:ext cx="11393681" cy="620404"/>
          </a:xfrm>
          <a:prstGeom prst="rect">
            <a:avLst/>
          </a:prstGeom>
          <a:solidFill>
            <a:srgbClr val="5B9BD5"/>
          </a:solidFill>
        </p:spPr>
        <p:txBody>
          <a:bodyPr anchor="ctr"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lef" panose="00000500000000000000" pitchFamily="2" charset="-79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РАСЧЕТ ПОТРЕБНОСТИ В КАДРАХ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lef" panose="00000500000000000000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9EB4E4-6B98-47BB-A426-9F883CB8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300" y="1721688"/>
            <a:ext cx="2957094" cy="3813520"/>
          </a:xfrm>
          <a:prstGeom prst="rect">
            <a:avLst/>
          </a:prstGeom>
          <a:ln>
            <a:noFill/>
          </a:ln>
          <a:effectLst>
            <a:outerShdw blurRad="279400" dist="101600" dir="2700000" sx="98000" sy="98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F2D531-B0B3-4619-86D1-BB4556AA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42" y="1203494"/>
            <a:ext cx="2846138" cy="3813520"/>
          </a:xfrm>
          <a:prstGeom prst="rect">
            <a:avLst/>
          </a:prstGeom>
          <a:ln>
            <a:noFill/>
          </a:ln>
          <a:effectLst>
            <a:outerShdw blurRad="279400" dist="101600" dir="2700000" sx="98000" sy="98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hape 103">
            <a:extLst>
              <a:ext uri="{FF2B5EF4-FFF2-40B4-BE49-F238E27FC236}">
                <a16:creationId xmlns:a16="http://schemas.microsoft.com/office/drawing/2014/main" id="{A09CC6B0-5B7B-47F7-9C7D-F576B19CF9B6}"/>
              </a:ext>
            </a:extLst>
          </p:cNvPr>
          <p:cNvSpPr txBox="1">
            <a:spLocks/>
          </p:cNvSpPr>
          <p:nvPr/>
        </p:nvSpPr>
        <p:spPr>
          <a:xfrm>
            <a:off x="7819807" y="1887638"/>
            <a:ext cx="3974251" cy="165800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/>
            </a:defPPr>
            <a:lvl1pPr marL="0" lvl="0" indent="0" algn="l">
              <a:lnSpc>
                <a:spcPct val="90000"/>
              </a:lnSpc>
              <a:spcBef>
                <a:spcPts val="1000"/>
              </a:spcBef>
              <a:buNone/>
              <a:defRPr sz="1800" b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lnSpc>
                <a:spcPct val="90000"/>
              </a:lnSpc>
              <a:spcBef>
                <a:spcPts val="500"/>
              </a:spcBef>
              <a:buNone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Приказ Минздрава России от 29 ноября 2019 г.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FuturaFuturisC"/>
                <a:cs typeface="Calibri" panose="020F0502020204030204" pitchFamily="34" charset="0"/>
              </a:rPr>
              <a:t>№ 973 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FuturaFuturisC"/>
                <a:cs typeface="Calibri" panose="020F0502020204030204" pitchFamily="34" charset="0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«Об утверждении методики расчета потребности в специалистах со средним медицинским образованием»</a:t>
            </a:r>
          </a:p>
        </p:txBody>
      </p:sp>
      <p:sp>
        <p:nvSpPr>
          <p:cNvPr id="6" name="Shape 103">
            <a:extLst>
              <a:ext uri="{FF2B5EF4-FFF2-40B4-BE49-F238E27FC236}">
                <a16:creationId xmlns:a16="http://schemas.microsoft.com/office/drawing/2014/main" id="{553FEABA-F1B4-4912-AF5E-027F70BF7323}"/>
              </a:ext>
            </a:extLst>
          </p:cNvPr>
          <p:cNvSpPr txBox="1">
            <a:spLocks/>
          </p:cNvSpPr>
          <p:nvPr/>
        </p:nvSpPr>
        <p:spPr>
          <a:xfrm>
            <a:off x="7819807" y="4187985"/>
            <a:ext cx="3974251" cy="166254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/>
            </a:defPPr>
            <a:lvl1pPr marL="0" lvl="0" indent="0" algn="l">
              <a:lnSpc>
                <a:spcPct val="90000"/>
              </a:lnSpc>
              <a:spcBef>
                <a:spcPts val="1000"/>
              </a:spcBef>
              <a:buNone/>
              <a:defRPr sz="1800" b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lnSpc>
                <a:spcPct val="90000"/>
              </a:lnSpc>
              <a:spcBef>
                <a:spcPts val="500"/>
              </a:spcBef>
              <a:buNone/>
              <a:defRPr sz="1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Приказ Минздрава России от 29 ноября 2019 г.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FuturaFuturisC"/>
                <a:cs typeface="Calibri" panose="020F0502020204030204" pitchFamily="34" charset="0"/>
              </a:rPr>
              <a:t>№ 974 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FuturaFuturisC"/>
                <a:cs typeface="Calibri" panose="020F0502020204030204" pitchFamily="34" charset="0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«Об утверждении методики расчета потребности во врачебных кадрах»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7CEBB7-EFFE-BE23-EAD9-BA5D56A8A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852658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EDBCA8-4007-F340-A419-DC1AAE2163DB}"/>
              </a:ext>
            </a:extLst>
          </p:cNvPr>
          <p:cNvSpPr/>
          <p:nvPr/>
        </p:nvSpPr>
        <p:spPr>
          <a:xfrm>
            <a:off x="10525433" y="5427404"/>
            <a:ext cx="1637071" cy="13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erif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DB1DD8-DA85-6843-ABD7-AA7F0E765A20}"/>
              </a:ext>
            </a:extLst>
          </p:cNvPr>
          <p:cNvSpPr/>
          <p:nvPr/>
        </p:nvSpPr>
        <p:spPr>
          <a:xfrm>
            <a:off x="10227456" y="5395314"/>
            <a:ext cx="1637071" cy="13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erif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C96607-3EE4-9847-A657-C0CEECCA4AEE}"/>
              </a:ext>
            </a:extLst>
          </p:cNvPr>
          <p:cNvSpPr txBox="1">
            <a:spLocks/>
          </p:cNvSpPr>
          <p:nvPr/>
        </p:nvSpPr>
        <p:spPr>
          <a:xfrm>
            <a:off x="2513773" y="1860699"/>
            <a:ext cx="7713683" cy="25888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8B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ru-RU" sz="4000" b="1" noProof="0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Часть </a:t>
            </a:r>
            <a:r>
              <a:rPr lang="en-US" sz="4000" b="1" noProof="0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I</a:t>
            </a:r>
            <a:r>
              <a:rPr lang="ru-RU" sz="4000" b="1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. Многообразие типов медицинских организаций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8BAB"/>
              </a:solidFill>
              <a:effectLst/>
              <a:uLnTx/>
              <a:uFillTx/>
              <a:latin typeface="Arial" panose="020B0604020202020204" pitchFamily="34" charset="0"/>
              <a:ea typeface="Bodoni Ornaments" pitchFamily="2" charset="0"/>
              <a:cs typeface="Arial" panose="020B0604020202020204" pitchFamily="34" charset="0"/>
            </a:endParaRPr>
          </a:p>
        </p:txBody>
      </p:sp>
      <p:sp>
        <p:nvSpPr>
          <p:cNvPr id="2" name="AutoShape 2" descr="Логотип РМАНП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A42F1-085A-43D2-9C7F-40B4B99E5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5136"/>
            <a:ext cx="921868" cy="10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4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31">
            <a:extLst>
              <a:ext uri="{FF2B5EF4-FFF2-40B4-BE49-F238E27FC236}">
                <a16:creationId xmlns:a16="http://schemas.microsoft.com/office/drawing/2014/main" id="{9C2BD2C3-9095-434F-864E-853F7EC5AE0E}"/>
              </a:ext>
            </a:extLst>
          </p:cNvPr>
          <p:cNvSpPr/>
          <p:nvPr/>
        </p:nvSpPr>
        <p:spPr>
          <a:xfrm>
            <a:off x="381526" y="4298950"/>
            <a:ext cx="11428948" cy="2415660"/>
          </a:xfrm>
          <a:prstGeom prst="roundRect">
            <a:avLst>
              <a:gd name="adj" fmla="val 270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4488234-065E-4B91-A1A7-A82A6C94C63B}"/>
              </a:ext>
            </a:extLst>
          </p:cNvPr>
          <p:cNvSpPr txBox="1">
            <a:spLocks/>
          </p:cNvSpPr>
          <p:nvPr/>
        </p:nvSpPr>
        <p:spPr>
          <a:xfrm>
            <a:off x="400377" y="143390"/>
            <a:ext cx="11393681" cy="620434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2"/>
                </a:solidFill>
                <a:cs typeface="Alef" panose="00000500000000000000" pitchFamily="2" charset="-79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lef" panose="00000500000000000000" pitchFamily="2" charset="-79"/>
              </a:rPr>
              <a:t>КРИТЕРИИ ВКЛЮЧЕНИЯ ДОЛЖНОСТИ ПО УСЛОВИЯМ ОКАЗАНИЯ МЕДИЦИНСКОЙ ПОМОЩИ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lef" panose="00000500000000000000" pitchFamily="2" charset="-79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08250FC-D38E-4D37-AB39-51A6FC41E4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0376" y="883805"/>
          <a:ext cx="11393682" cy="3318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947">
                  <a:extLst>
                    <a:ext uri="{9D8B030D-6E8A-4147-A177-3AD203B41FA5}">
                      <a16:colId xmlns:a16="http://schemas.microsoft.com/office/drawing/2014/main" val="2461632996"/>
                    </a:ext>
                  </a:extLst>
                </a:gridCol>
                <a:gridCol w="1898947">
                  <a:extLst>
                    <a:ext uri="{9D8B030D-6E8A-4147-A177-3AD203B41FA5}">
                      <a16:colId xmlns:a16="http://schemas.microsoft.com/office/drawing/2014/main" val="2231821187"/>
                    </a:ext>
                  </a:extLst>
                </a:gridCol>
                <a:gridCol w="1898947">
                  <a:extLst>
                    <a:ext uri="{9D8B030D-6E8A-4147-A177-3AD203B41FA5}">
                      <a16:colId xmlns:a16="http://schemas.microsoft.com/office/drawing/2014/main" val="1506310292"/>
                    </a:ext>
                  </a:extLst>
                </a:gridCol>
                <a:gridCol w="1898947">
                  <a:extLst>
                    <a:ext uri="{9D8B030D-6E8A-4147-A177-3AD203B41FA5}">
                      <a16:colId xmlns:a16="http://schemas.microsoft.com/office/drawing/2014/main" val="1124106435"/>
                    </a:ext>
                  </a:extLst>
                </a:gridCol>
                <a:gridCol w="1898947">
                  <a:extLst>
                    <a:ext uri="{9D8B030D-6E8A-4147-A177-3AD203B41FA5}">
                      <a16:colId xmlns:a16="http://schemas.microsoft.com/office/drawing/2014/main" val="3638188241"/>
                    </a:ext>
                  </a:extLst>
                </a:gridCol>
                <a:gridCol w="1898947">
                  <a:extLst>
                    <a:ext uri="{9D8B030D-6E8A-4147-A177-3AD203B41FA5}">
                      <a16:colId xmlns:a16="http://schemas.microsoft.com/office/drawing/2014/main" val="359743810"/>
                    </a:ext>
                  </a:extLst>
                </a:gridCol>
              </a:tblGrid>
              <a:tr h="396000">
                <a:tc gridSpan="6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dirty="0">
                          <a:solidFill>
                            <a:srgbClr val="44546A"/>
                          </a:solidFill>
                          <a:latin typeface="+mn-lt"/>
                        </a:rPr>
                        <a:t>Критерии включения врачебных должностей 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D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520040"/>
                  </a:ext>
                </a:extLst>
              </a:tr>
              <a:tr h="468000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dirty="0">
                          <a:solidFill>
                            <a:srgbClr val="44546A"/>
                          </a:solidFill>
                          <a:latin typeface="+mn-lt"/>
                        </a:rPr>
                        <a:t>Оказание медицинской помощи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dirty="0">
                          <a:solidFill>
                            <a:srgbClr val="44546A"/>
                          </a:solidFill>
                          <a:latin typeface="+mn-lt"/>
                        </a:rPr>
                        <a:t>в амбулаторных условиях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dirty="0">
                          <a:solidFill>
                            <a:srgbClr val="44546A"/>
                          </a:solidFill>
                          <a:latin typeface="+mn-lt"/>
                        </a:rPr>
                        <a:t>Оказание медицинской помощи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dirty="0">
                          <a:solidFill>
                            <a:srgbClr val="44546A"/>
                          </a:solidFill>
                          <a:latin typeface="+mn-lt"/>
                        </a:rPr>
                        <a:t>в стационарных условиях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969402"/>
                  </a:ext>
                </a:extLst>
              </a:tr>
              <a:tr h="324000">
                <a:tc gridSpan="6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dirty="0">
                          <a:solidFill>
                            <a:srgbClr val="44546A"/>
                          </a:solidFill>
                          <a:latin typeface="+mn-lt"/>
                        </a:rPr>
                        <a:t>группы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298580"/>
                  </a:ext>
                </a:extLst>
              </a:tr>
              <a:tr h="33024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dirty="0">
                          <a:solidFill>
                            <a:srgbClr val="44546A"/>
                          </a:solidFill>
                          <a:latin typeface="+mn-lt"/>
                        </a:rPr>
                        <a:t>основная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dirty="0">
                          <a:solidFill>
                            <a:srgbClr val="44546A"/>
                          </a:solidFill>
                          <a:latin typeface="+mn-lt"/>
                        </a:rPr>
                        <a:t>вспомогательная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dirty="0">
                          <a:solidFill>
                            <a:srgbClr val="44546A"/>
                          </a:solidFill>
                          <a:latin typeface="+mn-lt"/>
                        </a:rPr>
                        <a:t>управления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dirty="0">
                          <a:solidFill>
                            <a:srgbClr val="44546A"/>
                          </a:solidFill>
                          <a:latin typeface="+mn-lt"/>
                        </a:rPr>
                        <a:t>основная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dirty="0">
                          <a:solidFill>
                            <a:srgbClr val="44546A"/>
                          </a:solidFill>
                          <a:latin typeface="+mn-lt"/>
                        </a:rPr>
                        <a:t>вспомогательная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dirty="0">
                          <a:solidFill>
                            <a:srgbClr val="44546A"/>
                          </a:solidFill>
                          <a:latin typeface="+mn-lt"/>
                        </a:rPr>
                        <a:t>управления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94831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44546A"/>
                          </a:solidFill>
                          <a:latin typeface="+mn-lt"/>
                        </a:rPr>
                        <a:t>Осуществляют самостоятельный прием в амбулаторных условиях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44546A"/>
                          </a:solidFill>
                          <a:latin typeface="+mn-lt"/>
                        </a:rPr>
                        <a:t>Наличие нормативов </a:t>
                      </a:r>
                      <a:br>
                        <a:rPr lang="ru-RU" sz="1100" dirty="0">
                          <a:solidFill>
                            <a:srgbClr val="44546A"/>
                          </a:solidFill>
                          <a:latin typeface="+mn-lt"/>
                        </a:rPr>
                      </a:br>
                      <a:r>
                        <a:rPr lang="ru-RU" sz="1100" dirty="0">
                          <a:solidFill>
                            <a:srgbClr val="44546A"/>
                          </a:solidFill>
                          <a:latin typeface="+mn-lt"/>
                        </a:rPr>
                        <a:t>в действующих порядках оказания медицинской помощи по профилю оказания медицинской помощи в расчете </a:t>
                      </a:r>
                      <a:br>
                        <a:rPr lang="ru-RU" sz="1100" dirty="0">
                          <a:solidFill>
                            <a:srgbClr val="44546A"/>
                          </a:solidFill>
                          <a:latin typeface="+mn-lt"/>
                        </a:rPr>
                      </a:br>
                      <a:r>
                        <a:rPr lang="ru-RU" sz="1100" dirty="0">
                          <a:solidFill>
                            <a:srgbClr val="44546A"/>
                          </a:solidFill>
                          <a:latin typeface="+mn-lt"/>
                        </a:rPr>
                        <a:t>на численность населения</a:t>
                      </a:r>
                    </a:p>
                  </a:txBody>
                  <a:tcPr marR="0" marT="10800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0000"/>
                        </a:lnSpc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ru-RU" sz="1100" dirty="0">
                          <a:solidFill>
                            <a:srgbClr val="44546A"/>
                          </a:solidFill>
                          <a:latin typeface="+mn-lt"/>
                        </a:rPr>
                        <a:t>Наличие должности </a:t>
                      </a:r>
                      <a:br>
                        <a:rPr lang="ru-RU" sz="1100" dirty="0">
                          <a:solidFill>
                            <a:srgbClr val="44546A"/>
                          </a:solidFill>
                          <a:latin typeface="+mn-lt"/>
                        </a:rPr>
                      </a:br>
                      <a:r>
                        <a:rPr lang="ru-RU" sz="1100" dirty="0">
                          <a:solidFill>
                            <a:srgbClr val="44546A"/>
                          </a:solidFill>
                          <a:latin typeface="+mn-lt"/>
                        </a:rPr>
                        <a:t>в действующих порядках оказания медицинской помощи по соответствующему профилю </a:t>
                      </a:r>
                    </a:p>
                    <a:p>
                      <a:pPr marL="0" lvl="0" indent="0">
                        <a:lnSpc>
                          <a:spcPct val="90000"/>
                        </a:lnSpc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ru-RU" sz="1100" dirty="0">
                          <a:solidFill>
                            <a:srgbClr val="44546A"/>
                          </a:solidFill>
                          <a:latin typeface="+mn-lt"/>
                        </a:rPr>
                        <a:t>Отсутствие самостоятельного приема </a:t>
                      </a:r>
                      <a:br>
                        <a:rPr lang="ru-RU" sz="1100" dirty="0">
                          <a:solidFill>
                            <a:srgbClr val="44546A"/>
                          </a:solidFill>
                          <a:latin typeface="+mn-lt"/>
                        </a:rPr>
                      </a:br>
                      <a:r>
                        <a:rPr lang="ru-RU" sz="1100" dirty="0">
                          <a:solidFill>
                            <a:srgbClr val="44546A"/>
                          </a:solidFill>
                          <a:latin typeface="+mn-lt"/>
                        </a:rPr>
                        <a:t>в амбулаторных условиях</a:t>
                      </a:r>
                    </a:p>
                  </a:txBody>
                  <a:tcPr marR="0" marT="10800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4454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Врачи, занимающие должности руководителей </a:t>
                      </a:r>
                      <a:br>
                        <a:rPr lang="ru-RU" sz="1100" kern="1200" dirty="0">
                          <a:solidFill>
                            <a:srgbClr val="4454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rgbClr val="4454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заместителей руководителя медицинских организаций,      врачи-статистики, врачи-методисты, врачи-кибернетики</a:t>
                      </a:r>
                      <a:endParaRPr lang="ru-RU" sz="1100" dirty="0">
                        <a:solidFill>
                          <a:srgbClr val="44546A"/>
                        </a:solidFill>
                        <a:latin typeface="+mn-lt"/>
                      </a:endParaRPr>
                    </a:p>
                  </a:txBody>
                  <a:tcPr marR="0" marT="10800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4454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Осуществляют непосредственное лечение и ведение пациентов при нахождении их в профильных отделениях стационара</a:t>
                      </a:r>
                      <a:endParaRPr lang="ru-RU" sz="1100" dirty="0">
                        <a:solidFill>
                          <a:srgbClr val="44546A"/>
                        </a:solidFill>
                        <a:latin typeface="+mn-lt"/>
                      </a:endParaRPr>
                    </a:p>
                  </a:txBody>
                  <a:tcPr marR="0" marT="10800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4454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Осуществляют отдельные диагностические и/или лечебные процедуры пациентам при нахождении </a:t>
                      </a:r>
                      <a:br>
                        <a:rPr lang="ru-RU" sz="1100" kern="1200" dirty="0">
                          <a:solidFill>
                            <a:srgbClr val="4454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rgbClr val="4454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 в стационаре</a:t>
                      </a:r>
                      <a:endParaRPr lang="ru-RU" sz="1100" dirty="0">
                        <a:solidFill>
                          <a:srgbClr val="44546A"/>
                        </a:solidFill>
                        <a:latin typeface="+mn-lt"/>
                      </a:endParaRPr>
                    </a:p>
                  </a:txBody>
                  <a:tcPr marR="0" marT="10800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4454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Врачи, занимающие должности руководителей </a:t>
                      </a:r>
                      <a:br>
                        <a:rPr lang="ru-RU" sz="1100" kern="1200" dirty="0">
                          <a:solidFill>
                            <a:srgbClr val="4454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rgbClr val="4454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заместителей руководителя медицинских организаций,                    врачи-статистики, врачи-методисты, врачи-кибернетики</a:t>
                      </a:r>
                      <a:endParaRPr lang="ru-RU" sz="1100" dirty="0">
                        <a:solidFill>
                          <a:srgbClr val="44546A"/>
                        </a:solidFill>
                        <a:latin typeface="+mn-lt"/>
                      </a:endParaRPr>
                    </a:p>
                  </a:txBody>
                  <a:tcPr marR="0" marT="10800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9818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2F6EF4AC-3E2D-4200-B66C-417E240041BC}"/>
                  </a:ext>
                </a:extLst>
              </p:cNvPr>
              <p:cNvSpPr/>
              <p:nvPr/>
            </p:nvSpPr>
            <p:spPr>
              <a:xfrm>
                <a:off x="3005853" y="4869956"/>
                <a:ext cx="2319481" cy="293607"/>
              </a:xfrm>
              <a:prstGeom prst="rect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ЧВ</m:t>
                          </m:r>
                        </m:e>
                        <m:sub>
                          <m:sSub>
                            <m:sSubPr>
                              <m:ctrlPr>
                                <a:rPr kumimoji="0" lang="ru-RU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осн</m:t>
                              </m:r>
                            </m:e>
                            <m:sub>
                              <m:r>
                                <a:rPr kumimoji="0" lang="ru-RU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амб</m:t>
                              </m:r>
                            </m:sub>
                          </m:sSub>
                        </m:sub>
                      </m:sSub>
                      <m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ru-RU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ru-RU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ЧВ</m:t>
                          </m:r>
                        </m:e>
                        <m:sub>
                          <m:sSub>
                            <m:sSubPr>
                              <m:ctrlPr>
                                <a:rPr kumimoji="0" lang="ru-RU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леч</m:t>
                              </m:r>
                            </m:e>
                            <m:sub>
                              <m:r>
                                <a:rPr kumimoji="0" lang="ru-RU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амб</m:t>
                              </m:r>
                            </m:sub>
                          </m:sSub>
                        </m:sub>
                      </m:sSub>
                      <m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ru-RU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ЧВ</m:t>
                          </m:r>
                        </m:e>
                        <m:sub>
                          <m:sSub>
                            <m:sSubPr>
                              <m:ctrlPr>
                                <a:rPr kumimoji="0" lang="ru-RU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др</m:t>
                              </m:r>
                            </m:e>
                            <m:sub>
                              <m:r>
                                <a:rPr kumimoji="0" lang="ru-RU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амб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2F6EF4AC-3E2D-4200-B66C-417E24004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853" y="4869956"/>
                <a:ext cx="2319481" cy="2936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B7AE2EE-B977-49C7-9653-642C128C1E6F}"/>
              </a:ext>
            </a:extLst>
          </p:cNvPr>
          <p:cNvGrpSpPr/>
          <p:nvPr/>
        </p:nvGrpSpPr>
        <p:grpSpPr>
          <a:xfrm>
            <a:off x="487163" y="5177214"/>
            <a:ext cx="1484561" cy="294436"/>
            <a:chOff x="2082763" y="5188956"/>
            <a:chExt cx="1484561" cy="294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1B0B4E3D-9B54-4C70-8B77-5CEAF29DF436}"/>
                    </a:ext>
                  </a:extLst>
                </p:cNvPr>
                <p:cNvSpPr/>
                <p:nvPr/>
              </p:nvSpPr>
              <p:spPr>
                <a:xfrm>
                  <a:off x="2082763" y="5189785"/>
                  <a:ext cx="755207" cy="2936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ru-RU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ЧВ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546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1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546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леч</m:t>
                                </m:r>
                              </m:e>
                              <m:sub>
                                <m:r>
                                  <a:rPr kumimoji="0" lang="ru-RU" sz="1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546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амб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1B0B4E3D-9B54-4C70-8B77-5CEAF29DF4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2763" y="5189785"/>
                  <a:ext cx="755207" cy="2936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7964654-81D9-4408-BDAE-CDA587DB9BAD}"/>
                </a:ext>
              </a:extLst>
            </p:cNvPr>
            <p:cNvSpPr/>
            <p:nvPr/>
          </p:nvSpPr>
          <p:spPr>
            <a:xfrm>
              <a:off x="2669321" y="5188956"/>
              <a:ext cx="8980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= ЧП / ФВД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265D82-693F-4398-89C5-AD4C0B7FAB6C}"/>
              </a:ext>
            </a:extLst>
          </p:cNvPr>
          <p:cNvSpPr/>
          <p:nvPr/>
        </p:nvSpPr>
        <p:spPr>
          <a:xfrm>
            <a:off x="5745683" y="6024701"/>
            <a:ext cx="6045941" cy="632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marR="0" lvl="0" indent="0" algn="l" defTabSz="914400" rtl="0" eaLnBrk="1" fontAlgn="auto" latinLnBrk="0" hangingPunct="1">
              <a:lnSpc>
                <a:spcPts val="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ЧВ</a:t>
            </a:r>
            <a:r>
              <a:rPr kumimoji="0" lang="ru-RU" sz="1050" b="1" i="1" u="none" strike="noStrike" kern="1200" cap="none" spc="0" normalizeH="0" baseline="-2500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леч</a:t>
            </a:r>
            <a:r>
              <a:rPr kumimoji="0" lang="ru-RU" sz="1050" b="1" i="1" u="none" strike="noStrike" kern="1200" cap="none" spc="0" normalizeH="0" baseline="-2500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050" b="1" i="1" u="none" strike="noStrike" kern="1200" cap="none" spc="0" normalizeH="0" baseline="-2500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амб</a:t>
            </a:r>
            <a:r>
              <a:rPr kumimoji="0" lang="ru-RU" sz="1050" b="1" i="1" u="none" strike="noStrike" kern="1200" cap="none" spc="0" normalizeH="0" baseline="-2500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необходимая численность врачей на должности которых распределяется плановый объём посещений в рамках ТПГГ, ед.</a:t>
            </a:r>
          </a:p>
          <a:p>
            <a:pPr marL="72000" marR="0" lvl="0" indent="0" algn="l" defTabSz="914400" rtl="0" eaLnBrk="1" fontAlgn="auto" latinLnBrk="0" hangingPunct="1">
              <a:lnSpc>
                <a:spcPts val="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ЧП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общее число посещений в год к врачебной должности, установленное ТПГГ с учетом региональных особенностей и уровня заболеваемости населения, ед.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2A18492-C0CC-44A1-A5D6-0B4A7466C702}"/>
              </a:ext>
            </a:extLst>
          </p:cNvPr>
          <p:cNvGrpSpPr/>
          <p:nvPr/>
        </p:nvGrpSpPr>
        <p:grpSpPr>
          <a:xfrm>
            <a:off x="491773" y="5483908"/>
            <a:ext cx="1988768" cy="294436"/>
            <a:chOff x="2122036" y="5635827"/>
            <a:chExt cx="1988768" cy="294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>
                  <a:extLst>
                    <a:ext uri="{FF2B5EF4-FFF2-40B4-BE49-F238E27FC236}">
                      <a16:creationId xmlns:a16="http://schemas.microsoft.com/office/drawing/2014/main" id="{9A2055C4-4EEB-4CAD-B11C-5353F77AD5E3}"/>
                    </a:ext>
                  </a:extLst>
                </p:cNvPr>
                <p:cNvSpPr/>
                <p:nvPr/>
              </p:nvSpPr>
              <p:spPr>
                <a:xfrm>
                  <a:off x="2122036" y="5636656"/>
                  <a:ext cx="703911" cy="2936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ru-RU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ЧВ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546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1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546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др</m:t>
                                </m:r>
                              </m:e>
                              <m:sub>
                                <m:r>
                                  <a:rPr kumimoji="0" lang="ru-RU" sz="1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546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амб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Прямоугольник 9">
                  <a:extLst>
                    <a:ext uri="{FF2B5EF4-FFF2-40B4-BE49-F238E27FC236}">
                      <a16:creationId xmlns:a16="http://schemas.microsoft.com/office/drawing/2014/main" id="{9A2055C4-4EEB-4CAD-B11C-5353F77AD5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036" y="5636656"/>
                  <a:ext cx="703911" cy="2936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CE662861-65C8-47D0-9766-F50EA0504AED}"/>
                    </a:ext>
                  </a:extLst>
                </p:cNvPr>
                <p:cNvSpPr/>
                <p:nvPr/>
              </p:nvSpPr>
              <p:spPr>
                <a:xfrm>
                  <a:off x="2680861" y="5635827"/>
                  <a:ext cx="1429943" cy="2936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/>
                      </a:solidFill>
                      <a:effectLst/>
                      <a:uLnTx/>
                      <a:uFillTx/>
                      <a:latin typeface="Calibri" panose="020F0502020204030204"/>
                      <a:ea typeface="Times New Roman" panose="02020603050405020304" pitchFamily="18" charset="0"/>
                      <a:cs typeface="+mn-cs"/>
                    </a:rPr>
                    <a:t>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ru-RU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ЧВ</m:t>
                          </m:r>
                        </m:e>
                        <m:sub>
                          <m:sSub>
                            <m:sSubPr>
                              <m:ctrlPr>
                                <a:rPr kumimoji="0" lang="ru-RU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леч</m:t>
                              </m:r>
                            </m:e>
                            <m:sub>
                              <m:r>
                                <a:rPr kumimoji="0" lang="ru-RU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амб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kumimoji="0" 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/>
                      </a:solidFill>
                      <a:effectLst/>
                      <a:uLnTx/>
                      <a:uFillTx/>
                      <a:latin typeface="Calibri" panose="020F0502020204030204"/>
                      <a:ea typeface="Times New Roman" panose="02020603050405020304" pitchFamily="18" charset="0"/>
                      <a:cs typeface="+mn-cs"/>
                    </a:rPr>
                    <a:t> х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ru-RU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К</m:t>
                          </m:r>
                        </m:e>
                        <m:sub>
                          <m:sSub>
                            <m:sSubPr>
                              <m:ctrlPr>
                                <a:rPr kumimoji="0" lang="ru-RU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др</m:t>
                              </m:r>
                            </m:e>
                            <m:sub>
                              <m:r>
                                <a:rPr kumimoji="0" lang="ru-RU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546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амб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kumimoji="0" 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/>
                      </a:solidFill>
                      <a:effectLst/>
                      <a:uLnTx/>
                      <a:uFillTx/>
                      <a:latin typeface="Calibri" panose="020F0502020204030204"/>
                      <a:ea typeface="Times New Roman" panose="02020603050405020304" pitchFamily="18" charset="0"/>
                      <a:cs typeface="+mn-cs"/>
                    </a:rPr>
                    <a:t>.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CE662861-65C8-47D0-9766-F50EA0504A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0861" y="5635827"/>
                  <a:ext cx="1429943" cy="293607"/>
                </a:xfrm>
                <a:prstGeom prst="rect">
                  <a:avLst/>
                </a:prstGeom>
                <a:blipFill>
                  <a:blip r:embed="rId5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E4AB000D-3DEA-4B56-B5A3-F8AFDA001A60}"/>
                  </a:ext>
                </a:extLst>
              </p:cNvPr>
              <p:cNvSpPr/>
              <p:nvPr/>
            </p:nvSpPr>
            <p:spPr>
              <a:xfrm>
                <a:off x="3005853" y="5311534"/>
                <a:ext cx="2319481" cy="293607"/>
              </a:xfrm>
              <a:prstGeom prst="rect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ЧВ</m:t>
                        </m:r>
                      </m:e>
                      <m:sub>
                        <m:sSub>
                          <m:sSubPr>
                            <m:ctrlPr>
                              <a:rPr kumimoji="0" lang="ru-RU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вспом</m:t>
                            </m:r>
                          </m:e>
                          <m:sub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амб</m:t>
                            </m:r>
                            <m:r>
                              <a:rPr kumimoji="0" lang="ru-RU" sz="1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ЧВ</m:t>
                        </m:r>
                      </m:e>
                      <m:sub>
                        <m:sSub>
                          <m:sSubPr>
                            <m:ctrlPr>
                              <a:rPr kumimoji="0" lang="ru-RU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осн</m:t>
                            </m:r>
                          </m:e>
                          <m:sub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амб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 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e>
                      <m:sub>
                        <m:sSub>
                          <m:sSubPr>
                            <m:ctrlPr>
                              <a:rPr kumimoji="0" lang="ru-RU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вспом</m:t>
                            </m:r>
                          </m:e>
                          <m:sub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амб</m:t>
                            </m:r>
                          </m:sub>
                        </m:sSub>
                      </m:sub>
                    </m:sSub>
                  </m:oMath>
                </a14:m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E4AB000D-3DEA-4B56-B5A3-F8AFDA001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853" y="5311534"/>
                <a:ext cx="2319481" cy="29360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FD43C741-1F64-4294-9A75-169BF8177E63}"/>
                  </a:ext>
                </a:extLst>
              </p:cNvPr>
              <p:cNvSpPr/>
              <p:nvPr/>
            </p:nvSpPr>
            <p:spPr>
              <a:xfrm>
                <a:off x="3005853" y="5818925"/>
                <a:ext cx="2319481" cy="294055"/>
              </a:xfrm>
              <a:prstGeom prst="rect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ЧВ</m:t>
                        </m:r>
                      </m:e>
                      <m:sub>
                        <m:sSub>
                          <m:sSubPr>
                            <m:ctrlPr>
                              <a:rPr kumimoji="0" lang="ru-RU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упр</m:t>
                            </m:r>
                          </m:e>
                          <m:sub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амб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ЧВ</m:t>
                        </m:r>
                      </m:e>
                      <m:sub>
                        <m:sSub>
                          <m:sSubPr>
                            <m:ctrlPr>
                              <a:rPr kumimoji="0" lang="ru-RU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осн</m:t>
                            </m:r>
                          </m:e>
                          <m:sub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амб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 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e>
                      <m:sub>
                        <m:sSub>
                          <m:sSubPr>
                            <m:ctrlPr>
                              <a:rPr kumimoji="0" lang="ru-RU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упр</m:t>
                            </m:r>
                          </m:e>
                          <m:sub>
                            <m:r>
                              <a:rPr kumimoji="0" lang="ru-RU" sz="1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амб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.</a:t>
                </a: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FD43C741-1F64-4294-9A75-169BF8177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853" y="5818925"/>
                <a:ext cx="2319481" cy="294055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C2DF19C6-C692-4B07-ACBF-D7771AD83313}"/>
                  </a:ext>
                </a:extLst>
              </p:cNvPr>
              <p:cNvSpPr/>
              <p:nvPr/>
            </p:nvSpPr>
            <p:spPr>
              <a:xfrm>
                <a:off x="5917263" y="5210289"/>
                <a:ext cx="4062266" cy="394852"/>
              </a:xfrm>
              <a:prstGeom prst="rect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ЧВ</a:t>
                </a:r>
                <a:r>
                  <a:rPr kumimoji="0" lang="ru-RU" sz="18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амб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ЧВ</m:t>
                        </m:r>
                      </m:e>
                      <m:sub>
                        <m:sSub>
                          <m:sSubPr>
                            <m:ctrlPr>
                              <a:rPr kumimoji="0" lang="ru-RU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1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осн</m:t>
                            </m:r>
                          </m:e>
                          <m:sub>
                            <m:r>
                              <a:rPr kumimoji="0" lang="ru-RU" sz="1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амб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ЧВ</m:t>
                        </m:r>
                      </m:e>
                      <m:sub>
                        <m:sSub>
                          <m:sSubPr>
                            <m:ctrlPr>
                              <a:rPr kumimoji="0" lang="ru-RU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1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вспом</m:t>
                            </m:r>
                          </m:e>
                          <m:sub>
                            <m:r>
                              <a:rPr kumimoji="0" lang="ru-RU" sz="1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амб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ru-RU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ЧВ</m:t>
                        </m:r>
                      </m:e>
                      <m:sub>
                        <m:sSub>
                          <m:sSubPr>
                            <m:ctrlPr>
                              <a:rPr kumimoji="0" lang="ru-RU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1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упр</m:t>
                            </m:r>
                          </m:e>
                          <m:sub>
                            <m:r>
                              <a:rPr kumimoji="0" lang="ru-RU" sz="1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амб</m:t>
                            </m:r>
                          </m:sub>
                        </m:sSub>
                      </m:sub>
                    </m:sSub>
                  </m:oMath>
                </a14:m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C2DF19C6-C692-4B07-ACBF-D7771AD8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263" y="5210289"/>
                <a:ext cx="4062266" cy="394852"/>
              </a:xfrm>
              <a:prstGeom prst="rect">
                <a:avLst/>
              </a:prstGeom>
              <a:blipFill>
                <a:blip r:embed="rId8"/>
                <a:stretch>
                  <a:fillRect l="-1198" t="-6061" b="-18182"/>
                </a:stretch>
              </a:blip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05E3617-F96F-44C6-A445-EC91095D0957}"/>
              </a:ext>
            </a:extLst>
          </p:cNvPr>
          <p:cNvSpPr txBox="1"/>
          <p:nvPr/>
        </p:nvSpPr>
        <p:spPr>
          <a:xfrm>
            <a:off x="3665473" y="4331020"/>
            <a:ext cx="486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Расчеты на примере амбулаторного звена:</a:t>
            </a: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8D9302A8-4AF6-4198-9E81-24C2CB5B3B3C}"/>
              </a:ext>
            </a:extLst>
          </p:cNvPr>
          <p:cNvSpPr/>
          <p:nvPr/>
        </p:nvSpPr>
        <p:spPr>
          <a:xfrm rot="5400000">
            <a:off x="2166491" y="5343541"/>
            <a:ext cx="848192" cy="194629"/>
          </a:xfrm>
          <a:prstGeom prst="triangle">
            <a:avLst>
              <a:gd name="adj" fmla="val 50163"/>
            </a:avLst>
          </a:prstGeom>
          <a:solidFill>
            <a:srgbClr val="C7DDF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7AB183E2-FA25-4B88-BC58-682748F24D43}"/>
              </a:ext>
            </a:extLst>
          </p:cNvPr>
          <p:cNvSpPr/>
          <p:nvPr/>
        </p:nvSpPr>
        <p:spPr>
          <a:xfrm rot="5400000">
            <a:off x="4946492" y="5394156"/>
            <a:ext cx="1243024" cy="194630"/>
          </a:xfrm>
          <a:prstGeom prst="triangle">
            <a:avLst>
              <a:gd name="adj" fmla="val 50163"/>
            </a:avLst>
          </a:prstGeom>
          <a:solidFill>
            <a:srgbClr val="C7DDF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1719269-FEE6-4A06-B728-8104A3B6FC09}"/>
              </a:ext>
            </a:extLst>
          </p:cNvPr>
          <p:cNvSpPr/>
          <p:nvPr/>
        </p:nvSpPr>
        <p:spPr>
          <a:xfrm>
            <a:off x="362676" y="6332477"/>
            <a:ext cx="5383007" cy="33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marR="0" lvl="0" indent="0" algn="l" defTabSz="914400" rtl="0" eaLnBrk="1" fontAlgn="auto" latinLnBrk="0" hangingPunct="1">
              <a:lnSpc>
                <a:spcPts val="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ФВД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функция врачебной должности, определенная для субъекта Российской Федерации, посещений в год на 1,0 занятую врачебную должность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42D4742-B0F9-40F1-9143-9A860E39505C}"/>
              </a:ext>
            </a:extLst>
          </p:cNvPr>
          <p:cNvSpPr txBox="1">
            <a:spLocks/>
          </p:cNvSpPr>
          <p:nvPr/>
        </p:nvSpPr>
        <p:spPr>
          <a:xfrm>
            <a:off x="214155" y="170725"/>
            <a:ext cx="11721730" cy="78032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lef" panose="00000500000000000000" pitchFamily="2" charset="-79"/>
              </a:rPr>
              <a:t>ПОТРЕБНОСТЬ В ПЕРСОНАЛЕ, ОКАЗЫВАЮЩЕМ МЕДИЦИНСКУЮ ПОМОЩЬ В РАЗРЕЗЕ УСЛОВИЙ ОКАЗАНИЯ МЕДИЦИНСКОЙ ПОМОЩИ</a:t>
            </a:r>
          </a:p>
        </p:txBody>
      </p:sp>
      <p:sp>
        <p:nvSpPr>
          <p:cNvPr id="5" name="Shape 231">
            <a:extLst>
              <a:ext uri="{FF2B5EF4-FFF2-40B4-BE49-F238E27FC236}">
                <a16:creationId xmlns:a16="http://schemas.microsoft.com/office/drawing/2014/main" id="{F6A87D49-D8E5-4120-81A3-A35386A832EC}"/>
              </a:ext>
            </a:extLst>
          </p:cNvPr>
          <p:cNvSpPr/>
          <p:nvPr/>
        </p:nvSpPr>
        <p:spPr>
          <a:xfrm>
            <a:off x="958266" y="1849712"/>
            <a:ext cx="3939902" cy="922770"/>
          </a:xfrm>
          <a:prstGeom prst="roundRect">
            <a:avLst>
              <a:gd name="adj" fmla="val 991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txBody>
          <a:bodyPr lIns="91440" tIns="45720" rIns="91440" bIns="45720" anchor="ctr"/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Плановое число госпитализаций по ТПГГ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Плановая ср. длительность госпитализации по ТПГГ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Работа койки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Территориальные особенности (утвержденные на уровне субъекта)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FAE756D-F3AD-44CC-BA36-7394EF2586FA}"/>
              </a:ext>
            </a:extLst>
          </p:cNvPr>
          <p:cNvGrpSpPr/>
          <p:nvPr/>
        </p:nvGrpSpPr>
        <p:grpSpPr>
          <a:xfrm>
            <a:off x="280915" y="2064352"/>
            <a:ext cx="540000" cy="540000"/>
            <a:chOff x="5089585" y="2449902"/>
            <a:chExt cx="457200" cy="456943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0DBCD182-D66C-4153-9B06-44F54B76BDCD}"/>
                </a:ext>
              </a:extLst>
            </p:cNvPr>
            <p:cNvSpPr/>
            <p:nvPr/>
          </p:nvSpPr>
          <p:spPr>
            <a:xfrm>
              <a:off x="5089585" y="2449902"/>
              <a:ext cx="457200" cy="45694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B79834-ED76-40D0-A4FA-6FE05FC637A5}"/>
                </a:ext>
              </a:extLst>
            </p:cNvPr>
            <p:cNvSpPr txBox="1"/>
            <p:nvPr/>
          </p:nvSpPr>
          <p:spPr>
            <a:xfrm>
              <a:off x="5089585" y="2493707"/>
              <a:ext cx="4572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КС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Shape 231">
            <a:extLst>
              <a:ext uri="{FF2B5EF4-FFF2-40B4-BE49-F238E27FC236}">
                <a16:creationId xmlns:a16="http://schemas.microsoft.com/office/drawing/2014/main" id="{35067DDF-E601-4EAF-AFD6-D9A2C31FEC92}"/>
              </a:ext>
            </a:extLst>
          </p:cNvPr>
          <p:cNvSpPr/>
          <p:nvPr/>
        </p:nvSpPr>
        <p:spPr>
          <a:xfrm>
            <a:off x="958266" y="2866300"/>
            <a:ext cx="3939902" cy="922770"/>
          </a:xfrm>
          <a:prstGeom prst="roundRect">
            <a:avLst>
              <a:gd name="adj" fmla="val 991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txBody>
          <a:bodyPr lIns="91440" tIns="45720" rIns="91440" bIns="45720" anchor="ctr"/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Рекомендуемое число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пациенто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-мест на 10 тыс. населения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Численность населения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Территориальные особенности (утвержденные на уровне субъекта)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C6B8AFE-2CDA-4071-BEA0-EBBB1D058EE5}"/>
              </a:ext>
            </a:extLst>
          </p:cNvPr>
          <p:cNvGrpSpPr/>
          <p:nvPr/>
        </p:nvGrpSpPr>
        <p:grpSpPr>
          <a:xfrm>
            <a:off x="280915" y="3056387"/>
            <a:ext cx="540000" cy="540000"/>
            <a:chOff x="5089585" y="2449902"/>
            <a:chExt cx="457200" cy="45694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AA812DBB-88B0-4D01-8E52-36B0C3A10C16}"/>
                </a:ext>
              </a:extLst>
            </p:cNvPr>
            <p:cNvSpPr/>
            <p:nvPr/>
          </p:nvSpPr>
          <p:spPr>
            <a:xfrm>
              <a:off x="5089585" y="2449902"/>
              <a:ext cx="457200" cy="456943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44F18D-B744-4BC5-8152-7E7E2E6B0508}"/>
                </a:ext>
              </a:extLst>
            </p:cNvPr>
            <p:cNvSpPr txBox="1"/>
            <p:nvPr/>
          </p:nvSpPr>
          <p:spPr>
            <a:xfrm>
              <a:off x="5089585" y="2493707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ДС</a:t>
              </a:r>
            </a:p>
          </p:txBody>
        </p:sp>
      </p:grpSp>
      <p:sp>
        <p:nvSpPr>
          <p:cNvPr id="13" name="Shape 231">
            <a:extLst>
              <a:ext uri="{FF2B5EF4-FFF2-40B4-BE49-F238E27FC236}">
                <a16:creationId xmlns:a16="http://schemas.microsoft.com/office/drawing/2014/main" id="{1FAD89E3-D6AB-4B70-9BCD-BE11566B9E8F}"/>
              </a:ext>
            </a:extLst>
          </p:cNvPr>
          <p:cNvSpPr/>
          <p:nvPr/>
        </p:nvSpPr>
        <p:spPr>
          <a:xfrm>
            <a:off x="958266" y="1116776"/>
            <a:ext cx="3939902" cy="639118"/>
          </a:xfrm>
          <a:prstGeom prst="roundRect">
            <a:avLst>
              <a:gd name="adj" fmla="val 991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txBody>
          <a:bodyPr lIns="91440" tIns="45720" rIns="91440" bIns="45720" anchor="ctr"/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Заболеваемость населения на основе данных из ФСН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F6E6114-BAF6-4245-AFD6-B6517B73BC93}"/>
              </a:ext>
            </a:extLst>
          </p:cNvPr>
          <p:cNvGrpSpPr/>
          <p:nvPr/>
        </p:nvGrpSpPr>
        <p:grpSpPr>
          <a:xfrm>
            <a:off x="306037" y="1212850"/>
            <a:ext cx="540000" cy="540000"/>
            <a:chOff x="5089585" y="2449902"/>
            <a:chExt cx="462272" cy="456943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09E0DFF6-30C3-439F-A39B-1EC5FE3E42D4}"/>
                </a:ext>
              </a:extLst>
            </p:cNvPr>
            <p:cNvSpPr/>
            <p:nvPr/>
          </p:nvSpPr>
          <p:spPr>
            <a:xfrm>
              <a:off x="5089585" y="2449902"/>
              <a:ext cx="457200" cy="456943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C5EB5D-4222-4D36-9ADC-3F01A82E5071}"/>
                </a:ext>
              </a:extLst>
            </p:cNvPr>
            <p:cNvSpPr txBox="1"/>
            <p:nvPr/>
          </p:nvSpPr>
          <p:spPr>
            <a:xfrm>
              <a:off x="5089585" y="2493707"/>
              <a:ext cx="46227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АП</a:t>
              </a:r>
            </a:p>
          </p:txBody>
        </p:sp>
      </p:grpSp>
      <p:sp>
        <p:nvSpPr>
          <p:cNvPr id="17" name="Shape 231">
            <a:extLst>
              <a:ext uri="{FF2B5EF4-FFF2-40B4-BE49-F238E27FC236}">
                <a16:creationId xmlns:a16="http://schemas.microsoft.com/office/drawing/2014/main" id="{E11C1444-BD67-44BA-B414-7001072D3B8A}"/>
              </a:ext>
            </a:extLst>
          </p:cNvPr>
          <p:cNvSpPr/>
          <p:nvPr/>
        </p:nvSpPr>
        <p:spPr>
          <a:xfrm>
            <a:off x="957585" y="4925262"/>
            <a:ext cx="3939902" cy="684650"/>
          </a:xfrm>
          <a:prstGeom prst="roundRect">
            <a:avLst>
              <a:gd name="adj" fmla="val 991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txBody>
          <a:bodyPr lIns="91440" tIns="45720" rIns="91440" bIns="45720" anchor="ctr"/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FuturaFuturisC"/>
                <a:cs typeface="FuturaFuturisC"/>
              </a:rPr>
              <a:t>Плановый объем вызовов (ТПГГ)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FuturaFuturisC"/>
                <a:cs typeface="FuturaFuturisC"/>
              </a:rPr>
              <a:t>Сменность бригад (ФСН)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FC06C69-0163-4821-AB96-9F2D1DC6F684}"/>
              </a:ext>
            </a:extLst>
          </p:cNvPr>
          <p:cNvGrpSpPr/>
          <p:nvPr/>
        </p:nvGrpSpPr>
        <p:grpSpPr>
          <a:xfrm>
            <a:off x="214155" y="5396093"/>
            <a:ext cx="639498" cy="540000"/>
            <a:chOff x="210578" y="5419635"/>
            <a:chExt cx="639498" cy="54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AB0CF6A5-BF8E-4B1B-9FC7-39AA5589FA70}"/>
                </a:ext>
              </a:extLst>
            </p:cNvPr>
            <p:cNvSpPr/>
            <p:nvPr/>
          </p:nvSpPr>
          <p:spPr>
            <a:xfrm>
              <a:off x="254479" y="5419635"/>
              <a:ext cx="540000" cy="54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58BA1E-E0B6-4480-A98F-5C6A8586B4FF}"/>
                </a:ext>
              </a:extLst>
            </p:cNvPr>
            <p:cNvSpPr txBox="1"/>
            <p:nvPr/>
          </p:nvSpPr>
          <p:spPr>
            <a:xfrm>
              <a:off x="210578" y="5538358"/>
              <a:ext cx="639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СМП</a:t>
              </a:r>
            </a:p>
          </p:txBody>
        </p:sp>
      </p:grpSp>
      <p:sp>
        <p:nvSpPr>
          <p:cNvPr id="24" name="Shape 231">
            <a:extLst>
              <a:ext uri="{FF2B5EF4-FFF2-40B4-BE49-F238E27FC236}">
                <a16:creationId xmlns:a16="http://schemas.microsoft.com/office/drawing/2014/main" id="{EB13210E-189A-4FE4-AA45-04A6398F6065}"/>
              </a:ext>
            </a:extLst>
          </p:cNvPr>
          <p:cNvSpPr/>
          <p:nvPr/>
        </p:nvSpPr>
        <p:spPr>
          <a:xfrm>
            <a:off x="5274217" y="4923517"/>
            <a:ext cx="2926982" cy="680389"/>
          </a:xfrm>
          <a:prstGeom prst="roundRect">
            <a:avLst>
              <a:gd name="adj" fmla="val 9911"/>
            </a:avLst>
          </a:prstGeom>
          <a:solidFill>
            <a:srgbClr val="ECF3FA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Ресурсы СМП (бригады по профилям, число станций, …)</a:t>
            </a:r>
          </a:p>
        </p:txBody>
      </p:sp>
      <p:sp>
        <p:nvSpPr>
          <p:cNvPr id="25" name="Shape 231">
            <a:extLst>
              <a:ext uri="{FF2B5EF4-FFF2-40B4-BE49-F238E27FC236}">
                <a16:creationId xmlns:a16="http://schemas.microsoft.com/office/drawing/2014/main" id="{FE7000C2-B9C1-48ED-9270-3CFE127C7A79}"/>
              </a:ext>
            </a:extLst>
          </p:cNvPr>
          <p:cNvSpPr/>
          <p:nvPr/>
        </p:nvSpPr>
        <p:spPr>
          <a:xfrm>
            <a:off x="5270588" y="5698280"/>
            <a:ext cx="2930611" cy="922770"/>
          </a:xfrm>
          <a:prstGeom prst="roundRect">
            <a:avLst>
              <a:gd name="adj" fmla="val 9911"/>
            </a:avLst>
          </a:prstGeom>
          <a:solidFill>
            <a:srgbClr val="ECF3FA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Корректирующие коэффициенты</a:t>
            </a:r>
          </a:p>
        </p:txBody>
      </p:sp>
      <p:sp>
        <p:nvSpPr>
          <p:cNvPr id="26" name="Shape 231">
            <a:extLst>
              <a:ext uri="{FF2B5EF4-FFF2-40B4-BE49-F238E27FC236}">
                <a16:creationId xmlns:a16="http://schemas.microsoft.com/office/drawing/2014/main" id="{F8F1B5EF-4661-44E8-BE78-F16D055936AC}"/>
              </a:ext>
            </a:extLst>
          </p:cNvPr>
          <p:cNvSpPr/>
          <p:nvPr/>
        </p:nvSpPr>
        <p:spPr>
          <a:xfrm>
            <a:off x="957585" y="5698280"/>
            <a:ext cx="3939902" cy="922770"/>
          </a:xfrm>
          <a:prstGeom prst="roundRect">
            <a:avLst>
              <a:gd name="adj" fmla="val 991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txBody>
          <a:bodyPr lIns="91440" tIns="45720" rIns="91440" bIns="45720" anchor="ctr"/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FuturaFuturisC"/>
                <a:cs typeface="FuturaFuturisC"/>
              </a:rPr>
              <a:t>Возрастная нагрузка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FuturaFuturisC"/>
                <a:cs typeface="FuturaFuturisC"/>
              </a:rPr>
              <a:t>Территориальные особенности (удаленность, плотность населения, …)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hape 229">
            <a:extLst>
              <a:ext uri="{FF2B5EF4-FFF2-40B4-BE49-F238E27FC236}">
                <a16:creationId xmlns:a16="http://schemas.microsoft.com/office/drawing/2014/main" id="{78D77C5A-4A0B-4A41-88F7-91CAE6D34EB9}"/>
              </a:ext>
            </a:extLst>
          </p:cNvPr>
          <p:cNvSpPr/>
          <p:nvPr/>
        </p:nvSpPr>
        <p:spPr>
          <a:xfrm>
            <a:off x="8813123" y="1116777"/>
            <a:ext cx="3122762" cy="2312224"/>
          </a:xfrm>
          <a:prstGeom prst="roundRect">
            <a:avLst>
              <a:gd name="adj" fmla="val 4338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0" name="Shape 231">
            <a:extLst>
              <a:ext uri="{FF2B5EF4-FFF2-40B4-BE49-F238E27FC236}">
                <a16:creationId xmlns:a16="http://schemas.microsoft.com/office/drawing/2014/main" id="{F2646EFA-834C-4D3C-874A-0CB3DC94D304}"/>
              </a:ext>
            </a:extLst>
          </p:cNvPr>
          <p:cNvSpPr/>
          <p:nvPr/>
        </p:nvSpPr>
        <p:spPr>
          <a:xfrm>
            <a:off x="5270587" y="1116776"/>
            <a:ext cx="2930612" cy="630808"/>
          </a:xfrm>
          <a:prstGeom prst="roundRect">
            <a:avLst>
              <a:gd name="adj" fmla="val 9911"/>
            </a:avLst>
          </a:prstGeom>
          <a:solidFill>
            <a:srgbClr val="ECF3FA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Плановый объем посещений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ТПГГ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hape 231">
            <a:extLst>
              <a:ext uri="{FF2B5EF4-FFF2-40B4-BE49-F238E27FC236}">
                <a16:creationId xmlns:a16="http://schemas.microsoft.com/office/drawing/2014/main" id="{8290D92A-B3F4-4167-A4B9-16302CA98B3C}"/>
              </a:ext>
            </a:extLst>
          </p:cNvPr>
          <p:cNvSpPr/>
          <p:nvPr/>
        </p:nvSpPr>
        <p:spPr>
          <a:xfrm>
            <a:off x="5270587" y="2008353"/>
            <a:ext cx="2930612" cy="639118"/>
          </a:xfrm>
          <a:prstGeom prst="roundRect">
            <a:avLst>
              <a:gd name="adj" fmla="val 9911"/>
            </a:avLst>
          </a:prstGeom>
          <a:solidFill>
            <a:srgbClr val="ECF3FA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Расчетное число коек</a:t>
            </a:r>
          </a:p>
        </p:txBody>
      </p:sp>
      <p:sp>
        <p:nvSpPr>
          <p:cNvPr id="32" name="Shape 231">
            <a:extLst>
              <a:ext uri="{FF2B5EF4-FFF2-40B4-BE49-F238E27FC236}">
                <a16:creationId xmlns:a16="http://schemas.microsoft.com/office/drawing/2014/main" id="{6CEBF4B1-6E51-4F18-B489-DD4903382A96}"/>
              </a:ext>
            </a:extLst>
          </p:cNvPr>
          <p:cNvSpPr/>
          <p:nvPr/>
        </p:nvSpPr>
        <p:spPr>
          <a:xfrm>
            <a:off x="5270588" y="2957269"/>
            <a:ext cx="2930612" cy="639118"/>
          </a:xfrm>
          <a:prstGeom prst="roundRect">
            <a:avLst>
              <a:gd name="adj" fmla="val 9911"/>
            </a:avLst>
          </a:prstGeom>
          <a:solidFill>
            <a:srgbClr val="ECF3FA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Расчетное число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пациенто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-мест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206">
            <a:extLst>
              <a:ext uri="{FF2B5EF4-FFF2-40B4-BE49-F238E27FC236}">
                <a16:creationId xmlns:a16="http://schemas.microsoft.com/office/drawing/2014/main" id="{D939A9D4-EC78-4E34-808D-4802A3ADE1D8}"/>
              </a:ext>
            </a:extLst>
          </p:cNvPr>
          <p:cNvSpPr/>
          <p:nvPr/>
        </p:nvSpPr>
        <p:spPr>
          <a:xfrm>
            <a:off x="5270588" y="3877438"/>
            <a:ext cx="2930611" cy="552169"/>
          </a:xfrm>
          <a:prstGeom prst="roundRect">
            <a:avLst>
              <a:gd name="adj" fmla="val 9911"/>
            </a:avLst>
          </a:prstGeom>
          <a:solidFill>
            <a:srgbClr val="ECF3FA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Соотношение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между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группами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должностями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персонала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 241">
            <a:extLst>
              <a:ext uri="{FF2B5EF4-FFF2-40B4-BE49-F238E27FC236}">
                <a16:creationId xmlns:a16="http://schemas.microsoft.com/office/drawing/2014/main" id="{FB144FE1-DE9B-40F0-B3F0-A705686DF43B}"/>
              </a:ext>
            </a:extLst>
          </p:cNvPr>
          <p:cNvSpPr/>
          <p:nvPr/>
        </p:nvSpPr>
        <p:spPr>
          <a:xfrm>
            <a:off x="957585" y="3877438"/>
            <a:ext cx="3939902" cy="552169"/>
          </a:xfrm>
          <a:prstGeom prst="roundRect">
            <a:avLst>
              <a:gd name="adj" fmla="val 991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Порядки оказания МП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Ограничения из Приказа №973 и Приказа №974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B00237B3-D3F6-43E8-9F78-F8110D2557EE}"/>
              </a:ext>
            </a:extLst>
          </p:cNvPr>
          <p:cNvSpPr/>
          <p:nvPr/>
        </p:nvSpPr>
        <p:spPr>
          <a:xfrm>
            <a:off x="280159" y="3839338"/>
            <a:ext cx="540000" cy="54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4632C5-FE9F-4DEE-BFF4-F315EE6C3C82}"/>
              </a:ext>
            </a:extLst>
          </p:cNvPr>
          <p:cNvSpPr txBox="1"/>
          <p:nvPr/>
        </p:nvSpPr>
        <p:spPr>
          <a:xfrm>
            <a:off x="280159" y="3878504"/>
            <a:ext cx="540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ВСЕХ</a:t>
            </a:r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8D4A23F4-2384-48F4-8AD0-42DB630B18C7}"/>
              </a:ext>
            </a:extLst>
          </p:cNvPr>
          <p:cNvSpPr/>
          <p:nvPr/>
        </p:nvSpPr>
        <p:spPr>
          <a:xfrm rot="5400000">
            <a:off x="5922888" y="3694771"/>
            <a:ext cx="5038606" cy="354203"/>
          </a:xfrm>
          <a:prstGeom prst="triangle">
            <a:avLst>
              <a:gd name="adj" fmla="val 21022"/>
            </a:avLst>
          </a:prstGeom>
          <a:solidFill>
            <a:srgbClr val="C7DDF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6B86AA7E-44CF-46CF-B48A-FDC05694A910}"/>
              </a:ext>
            </a:extLst>
          </p:cNvPr>
          <p:cNvSpPr/>
          <p:nvPr/>
        </p:nvSpPr>
        <p:spPr>
          <a:xfrm rot="5400000">
            <a:off x="4768428" y="1328380"/>
            <a:ext cx="615216" cy="204049"/>
          </a:xfrm>
          <a:prstGeom prst="triangle">
            <a:avLst>
              <a:gd name="adj" fmla="val 50163"/>
            </a:avLst>
          </a:prstGeom>
          <a:solidFill>
            <a:srgbClr val="C7DDF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BDAFDAC3-DA5A-43F4-8673-56C179359610}"/>
              </a:ext>
            </a:extLst>
          </p:cNvPr>
          <p:cNvSpPr/>
          <p:nvPr/>
        </p:nvSpPr>
        <p:spPr>
          <a:xfrm rot="5400000">
            <a:off x="4768428" y="2225887"/>
            <a:ext cx="615216" cy="204049"/>
          </a:xfrm>
          <a:prstGeom prst="triangle">
            <a:avLst>
              <a:gd name="adj" fmla="val 50163"/>
            </a:avLst>
          </a:prstGeom>
          <a:solidFill>
            <a:srgbClr val="C7DDF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0473CA4D-C419-4BCE-A6EC-82623843E2BD}"/>
              </a:ext>
            </a:extLst>
          </p:cNvPr>
          <p:cNvSpPr/>
          <p:nvPr/>
        </p:nvSpPr>
        <p:spPr>
          <a:xfrm rot="5400000">
            <a:off x="4760652" y="3174803"/>
            <a:ext cx="615216" cy="204049"/>
          </a:xfrm>
          <a:prstGeom prst="triangle">
            <a:avLst>
              <a:gd name="adj" fmla="val 50163"/>
            </a:avLst>
          </a:prstGeom>
          <a:solidFill>
            <a:srgbClr val="C7DDF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729B9099-32E5-4DD8-A283-2CA906EB699A}"/>
              </a:ext>
            </a:extLst>
          </p:cNvPr>
          <p:cNvSpPr/>
          <p:nvPr/>
        </p:nvSpPr>
        <p:spPr>
          <a:xfrm rot="5400000">
            <a:off x="4811050" y="4032623"/>
            <a:ext cx="514419" cy="204049"/>
          </a:xfrm>
          <a:prstGeom prst="triangle">
            <a:avLst>
              <a:gd name="adj" fmla="val 50163"/>
            </a:avLst>
          </a:prstGeom>
          <a:solidFill>
            <a:srgbClr val="C7DDF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AFF7C014-8B4D-436F-AE90-9BE21011E310}"/>
              </a:ext>
            </a:extLst>
          </p:cNvPr>
          <p:cNvSpPr/>
          <p:nvPr/>
        </p:nvSpPr>
        <p:spPr>
          <a:xfrm rot="5400000">
            <a:off x="4760652" y="5134772"/>
            <a:ext cx="615216" cy="204049"/>
          </a:xfrm>
          <a:prstGeom prst="triangle">
            <a:avLst>
              <a:gd name="adj" fmla="val 50163"/>
            </a:avLst>
          </a:prstGeom>
          <a:solidFill>
            <a:srgbClr val="C7DDF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id="{18CCB62C-998C-42B5-8E9F-8614DCA6F08B}"/>
              </a:ext>
            </a:extLst>
          </p:cNvPr>
          <p:cNvSpPr/>
          <p:nvPr/>
        </p:nvSpPr>
        <p:spPr>
          <a:xfrm rot="5400000">
            <a:off x="4760652" y="6088542"/>
            <a:ext cx="615216" cy="204049"/>
          </a:xfrm>
          <a:prstGeom prst="triangle">
            <a:avLst>
              <a:gd name="adj" fmla="val 50163"/>
            </a:avLst>
          </a:prstGeom>
          <a:solidFill>
            <a:srgbClr val="C7DDF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1F1B278-467A-41D4-B0B2-935C5109B5AD}"/>
              </a:ext>
            </a:extLst>
          </p:cNvPr>
          <p:cNvSpPr txBox="1"/>
          <p:nvPr/>
        </p:nvSpPr>
        <p:spPr>
          <a:xfrm>
            <a:off x="9132780" y="1214123"/>
            <a:ext cx="2556277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Кадры для оказания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медицинской помощи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условиях: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90AA7B-6836-4923-A0A8-A460A531B855}"/>
              </a:ext>
            </a:extLst>
          </p:cNvPr>
          <p:cNvSpPr txBox="1"/>
          <p:nvPr/>
        </p:nvSpPr>
        <p:spPr>
          <a:xfrm>
            <a:off x="9154196" y="2102343"/>
            <a:ext cx="2562817" cy="122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Амбулаторной помощи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0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Круглосуточного стационара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0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Дневного стационара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0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Скорой медицинской помощи</a:t>
            </a:r>
          </a:p>
        </p:txBody>
      </p:sp>
      <p:sp>
        <p:nvSpPr>
          <p:cNvPr id="40" name="Shape 229">
            <a:extLst>
              <a:ext uri="{FF2B5EF4-FFF2-40B4-BE49-F238E27FC236}">
                <a16:creationId xmlns:a16="http://schemas.microsoft.com/office/drawing/2014/main" id="{DFA113BF-894B-4130-A08D-394721A8D53D}"/>
              </a:ext>
            </a:extLst>
          </p:cNvPr>
          <p:cNvSpPr/>
          <p:nvPr/>
        </p:nvSpPr>
        <p:spPr>
          <a:xfrm>
            <a:off x="8788323" y="3584950"/>
            <a:ext cx="3122762" cy="3027728"/>
          </a:xfrm>
          <a:prstGeom prst="roundRect">
            <a:avLst>
              <a:gd name="adj" fmla="val 4338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1F0E88-1E54-4BEC-BCD1-CB805611F25B}"/>
              </a:ext>
            </a:extLst>
          </p:cNvPr>
          <p:cNvSpPr txBox="1"/>
          <p:nvPr/>
        </p:nvSpPr>
        <p:spPr>
          <a:xfrm>
            <a:off x="8881389" y="3789070"/>
            <a:ext cx="2936629" cy="256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Коэффициенты, учитывающие региональные особенности: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расположение субъекта РФ в районах Крайнего Севера и приравненных к ним местностям (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Ксев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долю населения субъекта РФ, проживающего в сельской местности (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Ксело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наличие в субъекте РФ населенных пунктов отдаленных (более 300 км) от областного (муниципального) центра, где оказывается специализированная помощь (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Котд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плотность населения субъекта РФ (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Кплот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2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EDBCA8-4007-F340-A419-DC1AAE2163DB}"/>
              </a:ext>
            </a:extLst>
          </p:cNvPr>
          <p:cNvSpPr/>
          <p:nvPr/>
        </p:nvSpPr>
        <p:spPr>
          <a:xfrm>
            <a:off x="10525433" y="5427404"/>
            <a:ext cx="1637071" cy="13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erif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DB1DD8-DA85-6843-ABD7-AA7F0E765A20}"/>
              </a:ext>
            </a:extLst>
          </p:cNvPr>
          <p:cNvSpPr/>
          <p:nvPr/>
        </p:nvSpPr>
        <p:spPr>
          <a:xfrm>
            <a:off x="10227456" y="5395314"/>
            <a:ext cx="1637071" cy="13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erif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C96607-3EE4-9847-A657-C0CEECCA4AEE}"/>
              </a:ext>
            </a:extLst>
          </p:cNvPr>
          <p:cNvSpPr txBox="1">
            <a:spLocks/>
          </p:cNvSpPr>
          <p:nvPr/>
        </p:nvSpPr>
        <p:spPr>
          <a:xfrm>
            <a:off x="2513773" y="1860699"/>
            <a:ext cx="7713683" cy="25888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8B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ru-RU" sz="4000" b="1" noProof="0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Часть </a:t>
            </a:r>
            <a:r>
              <a:rPr lang="en-US" sz="4000" b="1" noProof="0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IV</a:t>
            </a:r>
            <a:r>
              <a:rPr lang="ru-RU" sz="4000" b="1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. Повышение производительности труда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8BAB"/>
              </a:solidFill>
              <a:effectLst/>
              <a:uLnTx/>
              <a:uFillTx/>
              <a:latin typeface="Arial" panose="020B0604020202020204" pitchFamily="34" charset="0"/>
              <a:ea typeface="Bodoni Ornaments" pitchFamily="2" charset="0"/>
              <a:cs typeface="Arial" panose="020B0604020202020204" pitchFamily="34" charset="0"/>
            </a:endParaRPr>
          </a:p>
        </p:txBody>
      </p:sp>
      <p:sp>
        <p:nvSpPr>
          <p:cNvPr id="2" name="AutoShape 2" descr="Логотип РМАНП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A42F1-085A-43D2-9C7F-40B4B99E5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5136"/>
            <a:ext cx="921868" cy="10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7F639-8415-B0F9-1CA4-5F510BC9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1FF235-8D44-4529-9145-58293954B3A4}"/>
              </a:ext>
            </a:extLst>
          </p:cNvPr>
          <p:cNvSpPr/>
          <p:nvPr/>
        </p:nvSpPr>
        <p:spPr>
          <a:xfrm>
            <a:off x="5611617" y="1542025"/>
            <a:ext cx="6422232" cy="47998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4DB234-393E-54B0-E9A8-FEC9D385F37A}"/>
              </a:ext>
            </a:extLst>
          </p:cNvPr>
          <p:cNvSpPr/>
          <p:nvPr/>
        </p:nvSpPr>
        <p:spPr>
          <a:xfrm>
            <a:off x="155275" y="1575424"/>
            <a:ext cx="4934297" cy="47998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F1535-6E9D-D2FB-F872-19D88B092D80}"/>
              </a:ext>
            </a:extLst>
          </p:cNvPr>
          <p:cNvSpPr txBox="1"/>
          <p:nvPr/>
        </p:nvSpPr>
        <p:spPr>
          <a:xfrm>
            <a:off x="5689262" y="2128709"/>
            <a:ext cx="604304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338A9F"/>
              </a:buClr>
            </a:pPr>
            <a:r>
              <a:rPr lang="ru-RU" sz="1700" dirty="0">
                <a:solidFill>
                  <a:srgbClr val="44546A">
                    <a:lumMod val="75000"/>
                  </a:srgbClr>
                </a:solidFill>
              </a:rPr>
              <a:t>Пр-21, п.3 </a:t>
            </a:r>
            <a:endParaRPr lang="ru-RU" sz="1700" dirty="0" smtClean="0">
              <a:solidFill>
                <a:srgbClr val="44546A">
                  <a:lumMod val="75000"/>
                </a:srgbClr>
              </a:solidFill>
            </a:endParaRPr>
          </a:p>
          <a:p>
            <a:pPr lvl="0">
              <a:buClr>
                <a:srgbClr val="338A9F"/>
              </a:buClr>
            </a:pPr>
            <a:endParaRPr lang="ru-RU" sz="1700" dirty="0">
              <a:solidFill>
                <a:srgbClr val="44546A">
                  <a:lumMod val="75000"/>
                </a:srgbClr>
              </a:solidFill>
            </a:endParaRPr>
          </a:p>
          <a:p>
            <a:pPr lvl="0">
              <a:buClr>
                <a:srgbClr val="338A9F"/>
              </a:buClr>
            </a:pPr>
            <a:r>
              <a:rPr lang="ru-RU" sz="1700" dirty="0">
                <a:solidFill>
                  <a:srgbClr val="44546A">
                    <a:lumMod val="75000"/>
                  </a:srgbClr>
                </a:solidFill>
              </a:rPr>
              <a:t>з) обеспечить завершение формирования отраслевых программ повышения производительности труда и начало работы всех отраслевых центров компетенций в реальном секторе экономики, образованных при федеральных органах исполнительной власти.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B4256F-8D56-B1BE-BB8D-1961F934AC60}"/>
              </a:ext>
            </a:extLst>
          </p:cNvPr>
          <p:cNvSpPr/>
          <p:nvPr/>
        </p:nvSpPr>
        <p:spPr>
          <a:xfrm>
            <a:off x="155275" y="189675"/>
            <a:ext cx="11878574" cy="1268189"/>
          </a:xfrm>
          <a:prstGeom prst="rect">
            <a:avLst/>
          </a:prstGeom>
          <a:solidFill>
            <a:srgbClr val="D6EDF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44546A"/>
                </a:solidFill>
                <a:ea typeface="Inter Medium" panose="02000603000000020004" pitchFamily="50" charset="0"/>
                <a:cs typeface="Inter Medium" panose="02000603000000020004" pitchFamily="50" charset="0"/>
              </a:rPr>
              <a:t>Перечень </a:t>
            </a:r>
            <a:r>
              <a:rPr lang="ru-RU" altLang="ru-RU" sz="2000" b="1" dirty="0" smtClean="0">
                <a:solidFill>
                  <a:srgbClr val="44546A"/>
                </a:solidFill>
                <a:ea typeface="Inter Medium" panose="02000603000000020004" pitchFamily="50" charset="0"/>
                <a:cs typeface="Inter Medium" panose="02000603000000020004" pitchFamily="50" charset="0"/>
              </a:rPr>
              <a:t>поручений Президента Российской Федерации </a:t>
            </a:r>
            <a:r>
              <a:rPr lang="ru-RU" altLang="ru-RU" sz="2000" b="1" dirty="0">
                <a:solidFill>
                  <a:srgbClr val="44546A"/>
                </a:solidFill>
                <a:ea typeface="Inter Medium" panose="02000603000000020004" pitchFamily="50" charset="0"/>
                <a:cs typeface="Inter Medium" panose="02000603000000020004" pitchFamily="50" charset="0"/>
              </a:rPr>
              <a:t>по итогам заседания Совета по стратегическому развитию и национальным </a:t>
            </a:r>
            <a:r>
              <a:rPr lang="ru-RU" altLang="ru-RU" sz="2000" b="1" dirty="0" smtClean="0">
                <a:solidFill>
                  <a:srgbClr val="44546A"/>
                </a:solidFill>
                <a:ea typeface="Inter Medium" panose="02000603000000020004" pitchFamily="50" charset="0"/>
                <a:cs typeface="Inter Medium" panose="02000603000000020004" pitchFamily="50" charset="0"/>
              </a:rPr>
              <a:t>проектам от 03.01.2026 № Пр-21</a:t>
            </a:r>
            <a:endParaRPr lang="ru-RU" altLang="ru-RU" sz="2000" b="1" dirty="0">
              <a:solidFill>
                <a:srgbClr val="44546A"/>
              </a:solidFill>
              <a:ea typeface="Inter Medium" panose="02000603000000020004" pitchFamily="50" charset="0"/>
              <a:cs typeface="Inter Medium" panose="0200060300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C53F0-4865-F1AE-AD74-88E372FF807B}"/>
              </a:ext>
            </a:extLst>
          </p:cNvPr>
          <p:cNvSpPr txBox="1"/>
          <p:nvPr/>
        </p:nvSpPr>
        <p:spPr>
          <a:xfrm>
            <a:off x="221757" y="1705517"/>
            <a:ext cx="4862295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>
                <a:solidFill>
                  <a:srgbClr val="44546A"/>
                </a:solidFill>
              </a:rPr>
              <a:t>Пр-21, п.4 </a:t>
            </a:r>
            <a:endParaRPr lang="ru-RU" sz="1700" dirty="0" smtClean="0">
              <a:solidFill>
                <a:srgbClr val="44546A"/>
              </a:solidFill>
            </a:endParaRPr>
          </a:p>
          <a:p>
            <a:pPr lvl="0"/>
            <a:endParaRPr lang="ru-RU" sz="1700" dirty="0" smtClean="0">
              <a:solidFill>
                <a:srgbClr val="44546A"/>
              </a:solidFill>
            </a:endParaRPr>
          </a:p>
          <a:p>
            <a:pPr lvl="0"/>
            <a:r>
              <a:rPr lang="ru-RU" sz="1700" dirty="0" smtClean="0">
                <a:solidFill>
                  <a:srgbClr val="44546A"/>
                </a:solidFill>
              </a:rPr>
              <a:t>б</a:t>
            </a:r>
            <a:r>
              <a:rPr lang="ru-RU" sz="1700" dirty="0">
                <a:solidFill>
                  <a:srgbClr val="44546A"/>
                </a:solidFill>
              </a:rPr>
              <a:t>) обеспечить включение всех государственных и муниципальных организаций социальной сферы (независимо от организационно-правовой формы и ведомственной принадлежности) в отраслевые программы повышения производительности труда и внесение необходимых изменений в паспорт федерального проекта «Производительность труда» национального проекта «Эффективная и конкурентная экономика», скорректировав методику расчета показателя «Доля государственных и муниципальных организаций социальной сферы, вовлеченных в реализацию проектов, направленных на повышение производительности труда».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D1040A12-A904-4AAB-8D80-0B284F66AFA4}"/>
              </a:ext>
            </a:extLst>
          </p:cNvPr>
          <p:cNvSpPr/>
          <p:nvPr/>
        </p:nvSpPr>
        <p:spPr>
          <a:xfrm rot="5400000">
            <a:off x="2905434" y="3752325"/>
            <a:ext cx="4845714" cy="333470"/>
          </a:xfrm>
          <a:prstGeom prst="triangle">
            <a:avLst>
              <a:gd name="adj" fmla="val 50743"/>
            </a:avLst>
          </a:prstGeom>
          <a:solidFill>
            <a:srgbClr val="D6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7CEBB7-EFFE-BE23-EAD9-BA5D56A8A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864690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8FA17B7-359E-41EE-A08F-952F5AB4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82" y="1135539"/>
            <a:ext cx="11276636" cy="584562"/>
          </a:xfrm>
        </p:spPr>
        <p:txBody>
          <a:bodyPr anchor="ctr">
            <a:noAutofit/>
          </a:bodyPr>
          <a:lstStyle/>
          <a:p>
            <a:pPr>
              <a:lnSpc>
                <a:spcPts val="800"/>
              </a:lnSpc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Показатель: Нормативное число посещений на 1 работника в год</a:t>
            </a:r>
          </a:p>
          <a:p>
            <a:pPr>
              <a:lnSpc>
                <a:spcPts val="800"/>
              </a:lnSpc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Включены  должности врачей, на которые утверждены типовые отраслевые нормы времени на 1 посещение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D1F94B5-A0F2-46D8-BF04-E4C23C14B5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682" y="1720101"/>
          <a:ext cx="11288226" cy="4968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984">
                  <a:extLst>
                    <a:ext uri="{9D8B030D-6E8A-4147-A177-3AD203B41FA5}">
                      <a16:colId xmlns:a16="http://schemas.microsoft.com/office/drawing/2014/main" val="2638687756"/>
                    </a:ext>
                  </a:extLst>
                </a:gridCol>
                <a:gridCol w="8930242">
                  <a:extLst>
                    <a:ext uri="{9D8B030D-6E8A-4147-A177-3AD203B41FA5}">
                      <a16:colId xmlns:a16="http://schemas.microsoft.com/office/drawing/2014/main" val="1766771250"/>
                    </a:ext>
                  </a:extLst>
                </a:gridCol>
              </a:tblGrid>
              <a:tr h="379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Должность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НПА по типовым отраслевым нормам времени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47365"/>
                  </a:ext>
                </a:extLst>
              </a:tr>
              <a:tr h="1212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 акушер-гинеколог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Врач-невролог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Врач-оториноларинголог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Врач-офтальмолог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Врач-педиатр участковый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Врач-терапевт участковый </a:t>
                      </a:r>
                    </a:p>
                  </a:txBody>
                  <a:tcPr marL="144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Приказ Министерства здравоохранения Российской Федерации от 2 июня 2015 г. № 290н «</a:t>
                      </a: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утверждении типовых отраслевых норм времени на выполнение работ, связанных с посещением одним пациентом врача-педиатра участкового, врача-терапевта участкового, врача общей практики (семейного врача), врача-невролога, врача-оториноларинголога, врача-офтальмолога и врача-акушера-гинеколога»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180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89619"/>
                  </a:ext>
                </a:extLst>
              </a:tr>
              <a:tr h="408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Врач-терапевт</a:t>
                      </a:r>
                    </a:p>
                  </a:txBody>
                  <a:tcPr marL="1440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Расчет произведен по аналогии с </a:t>
                      </a: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отраслевыми нормами времени врача-терапевта участкового (на</a:t>
                      </a: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основе экспертных оценок ГВС Минздрава России и ФГБУ «ЦНИИОИЗ» Минздрава России)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18000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571550"/>
                  </a:ext>
                </a:extLst>
              </a:tr>
              <a:tr h="1227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Врач-гематолог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Врач-инфекционист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Врач-онколог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Врач-пульмонолог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Врач-хирург</a:t>
                      </a:r>
                    </a:p>
                  </a:txBody>
                  <a:tcPr marL="14400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Приказ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Министерства здравоохранения Российской Федерации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 от 6 августа 2020 г. № 810н «Об утверждении типовых отраслевых норм времени на выполнение работ, связанных с посещением одним пациентом врача-гематолога, врача-инфекциониста, врача-онколога, врача-пульмонолога, врача-фтизиатра, врача-хирурга»</a:t>
                      </a:r>
                    </a:p>
                  </a:txBody>
                  <a:tcPr marL="144000" marR="18000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098630"/>
                  </a:ext>
                </a:extLst>
              </a:tr>
              <a:tr h="56660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Врач-кардиолог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Врач-эндокринолог </a:t>
                      </a:r>
                    </a:p>
                  </a:txBody>
                  <a:tcPr marL="1440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Министерства здравоохранения Российской Федерации от 19.12.2016 № 973н «Об утверждении типовых отраслевых норм времени на выполнение работ, связанных с посещением одним пациентом врача-кардиолога, врача-эндокринолога, врача-стоматолога-терапевта»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18000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459942"/>
                  </a:ext>
                </a:extLst>
              </a:tr>
              <a:tr h="566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Врач-психиатр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Врач-психотерапевт</a:t>
                      </a:r>
                    </a:p>
                  </a:txBody>
                  <a:tcPr marL="14400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Приказ Министерства здравоохранения Российской Федерации от 15.12.2023 № 696н «Об утверждении типовых отраслевых норм времени на выполнение работ, связанных с посещением одним пациентом врача-психиатра, врача-психиатра-нарколога, врача-психотерапевта»</a:t>
                      </a:r>
                    </a:p>
                  </a:txBody>
                  <a:tcPr marL="144000" marR="18000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50235"/>
                  </a:ext>
                </a:extLst>
              </a:tr>
              <a:tr h="566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Врач-гериатр</a:t>
                      </a:r>
                    </a:p>
                  </a:txBody>
                  <a:tcPr marL="14400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Приказ Министерства здравоохранения Российской Федерации от 05.12.2023 № 657н «Об утверждении типовых отраслевых норм времени на выполнение работ, связанных с посещением одним пациентом врача-гериатра»</a:t>
                      </a:r>
                    </a:p>
                  </a:txBody>
                  <a:tcPr marL="144000" marR="18000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37626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A870B8F-E095-4E44-AB0D-CCFDAC96ACCA}"/>
              </a:ext>
            </a:extLst>
          </p:cNvPr>
          <p:cNvSpPr txBox="1">
            <a:spLocks/>
          </p:cNvSpPr>
          <p:nvPr/>
        </p:nvSpPr>
        <p:spPr>
          <a:xfrm>
            <a:off x="457682" y="165200"/>
            <a:ext cx="11288226" cy="887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2"/>
                </a:solidFill>
                <a:cs typeface="Alef" panose="00000500000000000000" pitchFamily="2" charset="-79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lef" panose="00000500000000000000" pitchFamily="2" charset="-79"/>
              </a:rPr>
              <a:t>ТИПОВЫЕ ОТРАСЛЕВЫЕ НОРМЫ ВРЕМЕНИ ДЛЯ ДОЛЖНОСТЕЙ МЕДИЦИНСКИХ РАБОТНИКОВ, ОСУЩЕСТВЛЯЮЩИХ ПРИЕМ И КОНСУЛЬТАЦИИ ПАЦИЕНТОВ В АМБУЛАТОРНЫХ УСЛОВИЯХ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74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8E78031-871D-47AD-AC5B-9104D47D79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5541" y="1687118"/>
          <a:ext cx="11229154" cy="4880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97890">
                  <a:extLst>
                    <a:ext uri="{9D8B030D-6E8A-4147-A177-3AD203B41FA5}">
                      <a16:colId xmlns:a16="http://schemas.microsoft.com/office/drawing/2014/main" val="2638687756"/>
                    </a:ext>
                  </a:extLst>
                </a:gridCol>
                <a:gridCol w="2169042">
                  <a:extLst>
                    <a:ext uri="{9D8B030D-6E8A-4147-A177-3AD203B41FA5}">
                      <a16:colId xmlns:a16="http://schemas.microsoft.com/office/drawing/2014/main" val="2062671280"/>
                    </a:ext>
                  </a:extLst>
                </a:gridCol>
                <a:gridCol w="2275367">
                  <a:extLst>
                    <a:ext uri="{9D8B030D-6E8A-4147-A177-3AD203B41FA5}">
                      <a16:colId xmlns:a16="http://schemas.microsoft.com/office/drawing/2014/main" val="3799987690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4226513843"/>
                    </a:ext>
                  </a:extLst>
                </a:gridCol>
                <a:gridCol w="2434855">
                  <a:extLst>
                    <a:ext uri="{9D8B030D-6E8A-4147-A177-3AD203B41FA5}">
                      <a16:colId xmlns:a16="http://schemas.microsoft.com/office/drawing/2014/main" val="280004273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Нормативное число посещений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на 1 работника в год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в амбулаторных условиях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Нормативное число случаев лечения на 1 врача в 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в стационарных условиях</a:t>
                      </a:r>
                    </a:p>
                  </a:txBody>
                  <a:tcPr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Среднее</a:t>
                      </a:r>
                      <a:r>
                        <a:rPr lang="ru-RU" sz="1000" b="1" baseline="0" dirty="0">
                          <a:solidFill>
                            <a:schemeClr val="tx2"/>
                          </a:solidFill>
                        </a:rPr>
                        <a:t> ч</a:t>
                      </a: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исло выполненных за год операций на 1 врача хирургической специальности по РФ в разрезе субъектов по данным 2024 г.</a:t>
                      </a:r>
                    </a:p>
                  </a:txBody>
                  <a:tcPr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Среднее число исследований                         по РФ в разрезе субъектов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по данным 2024 г.</a:t>
                      </a:r>
                    </a:p>
                  </a:txBody>
                  <a:tcPr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Среднее число вызовов</a:t>
                      </a:r>
                      <a:r>
                        <a:rPr lang="ru-RU" sz="1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на 1 бригаду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скорой медицинской помощи по РФ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в разрезе субъектов по данным 2024 г.</a:t>
                      </a: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698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 акушер-гинеколог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Врач-гастроэнтеролог 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Врач-нейрохирург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Врач-эндоскопист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Врачебные бригады</a:t>
                      </a: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89619"/>
                  </a:ext>
                </a:extLst>
              </a:tr>
              <a:tr h="203978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Врач-гематолог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Врач-кардиолог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Врач-травматолог-ортопед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Врач-ультразвуковой диагностики                 (в стационарных условиях)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Фельдшерские бригады</a:t>
                      </a: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098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Врач-инфекционист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Врач-невролог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Врач-уролог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Врач-ультразвуковой диагностики                   (в амбулаторных условиях)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4599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Врач-кардиолог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Врач-онколог 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Врач-сердечно-сосудистый хирург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502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Врач-невролог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Врач-пульмонолог 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Врач-хирург 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182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Врач-онколог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Врач-терапевт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Врач-торакальный хирург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4138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Врач-оториноларинголог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Врач-эндокринолог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04588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Врач-офтальмолог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Врач-травматолог-ортопед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013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Врач-педиатр участковый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Врач-уролог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926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Врач-психиатр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Врач-нейрохирург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3367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Врач-эндокринолог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Врач-сердечно-сосудистый хирург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9315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Врач-хирург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Врач-хирург 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438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Врач-терапевт участковый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32585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Врач-терапевт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2019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Врач-пульмонолог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442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Врач-психотерапевт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5904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Фельдшер (медицинская сестра) ФАП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833441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F735E5A-F70B-462E-A5D8-96F5A9202A79}"/>
              </a:ext>
            </a:extLst>
          </p:cNvPr>
          <p:cNvSpPr txBox="1">
            <a:spLocks/>
          </p:cNvSpPr>
          <p:nvPr/>
        </p:nvSpPr>
        <p:spPr>
          <a:xfrm>
            <a:off x="465541" y="339446"/>
            <a:ext cx="11229154" cy="572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2"/>
                </a:solidFill>
                <a:cs typeface="Alef" panose="00000500000000000000" pitchFamily="2" charset="-79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lef" panose="00000500000000000000" pitchFamily="2" charset="-79"/>
              </a:rPr>
              <a:t>ПОКАЗАТЕЛИ ПРОИЗВОДИТЕЛЬНОСТИ ТРУДА МЕДИЦИНСКИХ РАБОТНИКОВ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lef" panose="00000500000000000000" pitchFamily="2" charset="-79"/>
            </a:endParaRPr>
          </a:p>
        </p:txBody>
      </p:sp>
      <p:sp>
        <p:nvSpPr>
          <p:cNvPr id="4" name="Прямоугольник с двумя усеченными противолежащими углами 16">
            <a:extLst>
              <a:ext uri="{FF2B5EF4-FFF2-40B4-BE49-F238E27FC236}">
                <a16:creationId xmlns:a16="http://schemas.microsoft.com/office/drawing/2014/main" id="{F20203BB-DE41-6C3D-6721-616476BFFDEF}"/>
              </a:ext>
            </a:extLst>
          </p:cNvPr>
          <p:cNvSpPr/>
          <p:nvPr/>
        </p:nvSpPr>
        <p:spPr>
          <a:xfrm>
            <a:off x="465540" y="1023822"/>
            <a:ext cx="4423959" cy="620433"/>
          </a:xfrm>
          <a:prstGeom prst="snip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Нормативное число посещений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нормативное число случаев лечения на 1 врача в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(на основе типовых отраслевых норм)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с двумя усеченными противолежащими углами 16">
            <a:extLst>
              <a:ext uri="{FF2B5EF4-FFF2-40B4-BE49-F238E27FC236}">
                <a16:creationId xmlns:a16="http://schemas.microsoft.com/office/drawing/2014/main" id="{88E6552E-A214-EFCE-6EB0-71274F4C153E}"/>
              </a:ext>
            </a:extLst>
          </p:cNvPr>
          <p:cNvSpPr/>
          <p:nvPr/>
        </p:nvSpPr>
        <p:spPr>
          <a:xfrm>
            <a:off x="4959350" y="1023822"/>
            <a:ext cx="6735345" cy="620433"/>
          </a:xfrm>
          <a:prstGeom prst="snip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Показатели производительности труда для различных должностей медицинских работников,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которые учтены в форме статистического наблюдения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№ 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(на основе оценки ФГБУ «ЦНИИОИЗ» Минздрава России по фактическим данным)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7CEBB7-EFFE-BE23-EAD9-BA5D56A8A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864690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D1F94B5-A0F2-46D8-BF04-E4C23C14B5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0377" y="1724899"/>
          <a:ext cx="4068000" cy="5053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638687756"/>
                    </a:ext>
                  </a:extLst>
                </a:gridCol>
                <a:gridCol w="848163">
                  <a:extLst>
                    <a:ext uri="{9D8B030D-6E8A-4147-A177-3AD203B41FA5}">
                      <a16:colId xmlns:a16="http://schemas.microsoft.com/office/drawing/2014/main" val="3411775800"/>
                    </a:ext>
                  </a:extLst>
                </a:gridCol>
                <a:gridCol w="1671837">
                  <a:extLst>
                    <a:ext uri="{9D8B030D-6E8A-4147-A177-3AD203B41FA5}">
                      <a16:colId xmlns:a16="http://schemas.microsoft.com/office/drawing/2014/main" val="1766771250"/>
                    </a:ext>
                  </a:extLst>
                </a:gridCol>
              </a:tblGrid>
              <a:tr h="743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Должность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Норматив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нагрузки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(посещений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в год)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2"/>
                          </a:solidFill>
                        </a:rPr>
                        <a:t>НПА по типовым отраслевым нормам времени 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47365"/>
                  </a:ext>
                </a:extLst>
              </a:tr>
              <a:tr h="1460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 акушер-гинеколог</a:t>
                      </a:r>
                      <a:r>
                        <a:rPr lang="en-US" sz="900" b="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sz="900" b="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Врач-невролог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Врач-оториноларинголог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Врач-офтальмолог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Врач-педиатр участковый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Врач-терапевт участковый </a:t>
                      </a:r>
                    </a:p>
                  </a:txBody>
                  <a:tcPr marL="144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4447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4447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6115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6988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6522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6522</a:t>
                      </a:r>
                    </a:p>
                  </a:txBody>
                  <a:tcPr marL="144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  <a:latin typeface="+mn-lt"/>
                        </a:rPr>
                        <a:t>Приказ от 02.06.15 г.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  <a:latin typeface="+mn-lt"/>
                        </a:rPr>
                        <a:t>№ 290н </a:t>
                      </a:r>
                    </a:p>
                  </a:txBody>
                  <a:tcPr marL="144000" marR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89619"/>
                  </a:ext>
                </a:extLst>
              </a:tr>
              <a:tr h="1212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Врач-гематолог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Врач-инфекционист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Врач-онколог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Врач-пульмонолог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Врач-хирург</a:t>
                      </a:r>
                    </a:p>
                  </a:txBody>
                  <a:tcPr marL="14400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4892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4287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4254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3763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3763</a:t>
                      </a:r>
                    </a:p>
                  </a:txBody>
                  <a:tcPr marL="14400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Приказ от 06.08.20 г.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№ 810н</a:t>
                      </a:r>
                    </a:p>
                  </a:txBody>
                  <a:tcPr marL="144000" marR="18000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098630"/>
                  </a:ext>
                </a:extLst>
              </a:tr>
              <a:tr h="5485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Врач-кардиолог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Врач-эндокринолог </a:t>
                      </a:r>
                    </a:p>
                  </a:txBody>
                  <a:tcPr marL="1440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4076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5149</a:t>
                      </a:r>
                    </a:p>
                  </a:txBody>
                  <a:tcPr marL="1440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от 19.12.16 № 973н</a:t>
                      </a:r>
                      <a:endParaRPr lang="ru-RU" sz="9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44000" marR="18000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459942"/>
                  </a:ext>
                </a:extLst>
              </a:tr>
              <a:tr h="57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Врач-психиатр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Врач-психотерапевт</a:t>
                      </a:r>
                    </a:p>
                  </a:txBody>
                  <a:tcPr marL="14400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3325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1900</a:t>
                      </a:r>
                    </a:p>
                  </a:txBody>
                  <a:tcPr marL="14400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  <a:latin typeface="+mn-lt"/>
                        </a:rPr>
                        <a:t>Приказ от 15.12.23 № 696н</a:t>
                      </a:r>
                    </a:p>
                  </a:txBody>
                  <a:tcPr marL="144000" marR="18000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50235"/>
                  </a:ext>
                </a:extLst>
              </a:tr>
              <a:tr h="518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Врач-гериатр</a:t>
                      </a:r>
                    </a:p>
                  </a:txBody>
                  <a:tcPr marL="1440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2224</a:t>
                      </a:r>
                    </a:p>
                  </a:txBody>
                  <a:tcPr marL="1440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2"/>
                          </a:solidFill>
                          <a:latin typeface="+mn-lt"/>
                        </a:rPr>
                        <a:t>Приказ 05.12.23 № 657н</a:t>
                      </a:r>
                    </a:p>
                  </a:txBody>
                  <a:tcPr marL="144000" marR="18000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37626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A870B8F-E095-4E44-AB0D-CCFDAC96ACCA}"/>
              </a:ext>
            </a:extLst>
          </p:cNvPr>
          <p:cNvSpPr txBox="1">
            <a:spLocks/>
          </p:cNvSpPr>
          <p:nvPr/>
        </p:nvSpPr>
        <p:spPr>
          <a:xfrm>
            <a:off x="400377" y="199106"/>
            <a:ext cx="11393681" cy="620434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2"/>
                </a:solidFill>
                <a:cs typeface="Alef" panose="00000500000000000000" pitchFamily="2" charset="-79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lef" panose="00000500000000000000" pitchFamily="2" charset="-79"/>
              </a:rPr>
              <a:t>НОРМАТИВЫ ДЛЯ ПРОИЗВОДИТЕЛЬНОСТИ ТРУДА МЕДИЦИНСКИХ РАБОТНИКОВ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lef" panose="00000500000000000000" pitchFamily="2" charset="-79"/>
            </a:endParaRPr>
          </a:p>
        </p:txBody>
      </p:sp>
      <p:sp>
        <p:nvSpPr>
          <p:cNvPr id="8" name="Прямоугольник с двумя усеченными противолежащими углами 16">
            <a:extLst>
              <a:ext uri="{FF2B5EF4-FFF2-40B4-BE49-F238E27FC236}">
                <a16:creationId xmlns:a16="http://schemas.microsoft.com/office/drawing/2014/main" id="{46A481D9-0B5F-4866-8935-CAA06C744251}"/>
              </a:ext>
            </a:extLst>
          </p:cNvPr>
          <p:cNvSpPr/>
          <p:nvPr/>
        </p:nvSpPr>
        <p:spPr>
          <a:xfrm>
            <a:off x="400377" y="962003"/>
            <a:ext cx="4068000" cy="620433"/>
          </a:xfrm>
          <a:prstGeom prst="snip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Нормативное число посещений (амбулаторно)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1 врача в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(функция врачебной должности)</a:t>
            </a:r>
          </a:p>
        </p:txBody>
      </p:sp>
      <p:sp>
        <p:nvSpPr>
          <p:cNvPr id="9" name="Прямоугольник с двумя усеченными противолежащими углами 16">
            <a:extLst>
              <a:ext uri="{FF2B5EF4-FFF2-40B4-BE49-F238E27FC236}">
                <a16:creationId xmlns:a16="http://schemas.microsoft.com/office/drawing/2014/main" id="{225D4D16-BE81-46BB-ABC9-13CB1914E635}"/>
              </a:ext>
            </a:extLst>
          </p:cNvPr>
          <p:cNvSpPr/>
          <p:nvPr/>
        </p:nvSpPr>
        <p:spPr>
          <a:xfrm>
            <a:off x="4572387" y="3639301"/>
            <a:ext cx="7221672" cy="620433"/>
          </a:xfrm>
          <a:prstGeom prst="snip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Показатели производительности труда</a:t>
            </a: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рассчитанные 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основании результатов проведенных ФГБУ «ЦНИИОИЗ» Минздрава России фотохронометражных исследований и данных о среднегодовой фактической нагрузке на должность, рассчитанной  на основании ФФСН №30</a:t>
            </a:r>
          </a:p>
        </p:txBody>
      </p:sp>
      <p:sp>
        <p:nvSpPr>
          <p:cNvPr id="13" name="Прямоугольник с двумя усеченными противолежащими углами 16">
            <a:extLst>
              <a:ext uri="{FF2B5EF4-FFF2-40B4-BE49-F238E27FC236}">
                <a16:creationId xmlns:a16="http://schemas.microsoft.com/office/drawing/2014/main" id="{191CDC2B-D367-45D5-A1C4-B77949B518B1}"/>
              </a:ext>
            </a:extLst>
          </p:cNvPr>
          <p:cNvSpPr/>
          <p:nvPr/>
        </p:nvSpPr>
        <p:spPr>
          <a:xfrm>
            <a:off x="8183223" y="977006"/>
            <a:ext cx="3610836" cy="595979"/>
          </a:xfrm>
          <a:prstGeom prst="snip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Норматив  коек на одну врачебную должность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572387" y="1724900"/>
          <a:ext cx="3539057" cy="1809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457">
                  <a:extLst>
                    <a:ext uri="{9D8B030D-6E8A-4147-A177-3AD203B41FA5}">
                      <a16:colId xmlns:a16="http://schemas.microsoft.com/office/drawing/2014/main" val="2256533862"/>
                    </a:ext>
                  </a:extLst>
                </a:gridCol>
                <a:gridCol w="1393600">
                  <a:extLst>
                    <a:ext uri="{9D8B030D-6E8A-4147-A177-3AD203B41FA5}">
                      <a16:colId xmlns:a16="http://schemas.microsoft.com/office/drawing/2014/main" val="3331040101"/>
                    </a:ext>
                  </a:extLst>
                </a:gridCol>
              </a:tblGrid>
              <a:tr h="51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Профили коек</a:t>
                      </a: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Рекомендованная работа койки в году (дней)</a:t>
                      </a: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601529"/>
                  </a:ext>
                </a:extLst>
              </a:tr>
              <a:tr h="188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аллергологические</a:t>
                      </a:r>
                      <a:endParaRPr lang="ru-RU" sz="105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734467"/>
                  </a:ext>
                </a:extLst>
              </a:tr>
              <a:tr h="188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кардиологические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67949"/>
                  </a:ext>
                </a:extLst>
              </a:tr>
              <a:tr h="188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патологии беременности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159524"/>
                  </a:ext>
                </a:extLst>
              </a:tr>
              <a:tr h="188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гинекологические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318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08585"/>
                  </a:ext>
                </a:extLst>
              </a:tr>
              <a:tr h="173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гастроэнтерологические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694228"/>
                  </a:ext>
                </a:extLst>
              </a:tr>
              <a:tr h="173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гематологические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08139"/>
                  </a:ext>
                </a:extLst>
              </a:tr>
              <a:tr h="188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…………………….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………………..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83477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8231353" y="1724900"/>
          <a:ext cx="3562706" cy="1824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7502">
                  <a:extLst>
                    <a:ext uri="{9D8B030D-6E8A-4147-A177-3AD203B41FA5}">
                      <a16:colId xmlns:a16="http://schemas.microsoft.com/office/drawing/2014/main" val="1064112258"/>
                    </a:ext>
                  </a:extLst>
                </a:gridCol>
                <a:gridCol w="1155204">
                  <a:extLst>
                    <a:ext uri="{9D8B030D-6E8A-4147-A177-3AD203B41FA5}">
                      <a16:colId xmlns:a16="http://schemas.microsoft.com/office/drawing/2014/main" val="2866667832"/>
                    </a:ext>
                  </a:extLst>
                </a:gridCol>
              </a:tblGrid>
              <a:tr h="4913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Профиль коек</a:t>
                      </a: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 коек                          на 1 должность</a:t>
                      </a: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4396"/>
                  </a:ext>
                </a:extLst>
              </a:tr>
              <a:tr h="186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аллергологические</a:t>
                      </a: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472349"/>
                  </a:ext>
                </a:extLst>
              </a:tr>
              <a:tr h="186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кардиологические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74488"/>
                  </a:ext>
                </a:extLst>
              </a:tr>
              <a:tr h="186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патологии беременности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169472"/>
                  </a:ext>
                </a:extLst>
              </a:tr>
              <a:tr h="186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гинекологические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16148"/>
                  </a:ext>
                </a:extLst>
              </a:tr>
              <a:tr h="186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гастроэнтерологические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37200"/>
                  </a:ext>
                </a:extLst>
              </a:tr>
              <a:tr h="186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гематологические 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84758"/>
                  </a:ext>
                </a:extLst>
              </a:tr>
              <a:tr h="186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…………………………………….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5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696902"/>
                  </a:ext>
                </a:extLst>
              </a:tr>
            </a:tbl>
          </a:graphicData>
        </a:graphic>
      </p:graphicFrame>
      <p:sp>
        <p:nvSpPr>
          <p:cNvPr id="15" name="Прямоугольник с двумя усеченными противолежащими углами 16">
            <a:extLst>
              <a:ext uri="{FF2B5EF4-FFF2-40B4-BE49-F238E27FC236}">
                <a16:creationId xmlns:a16="http://schemas.microsoft.com/office/drawing/2014/main" id="{46A481D9-0B5F-4866-8935-CAA06C744251}"/>
              </a:ext>
            </a:extLst>
          </p:cNvPr>
          <p:cNvSpPr/>
          <p:nvPr/>
        </p:nvSpPr>
        <p:spPr>
          <a:xfrm>
            <a:off x="4572386" y="962003"/>
            <a:ext cx="3539057" cy="595979"/>
          </a:xfrm>
          <a:prstGeom prst="snip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Показатели работы койки по профилям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4573753" y="4327737"/>
          <a:ext cx="3657600" cy="2473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841">
                  <a:extLst>
                    <a:ext uri="{9D8B030D-6E8A-4147-A177-3AD203B41FA5}">
                      <a16:colId xmlns:a16="http://schemas.microsoft.com/office/drawing/2014/main" val="2883349825"/>
                    </a:ext>
                  </a:extLst>
                </a:gridCol>
                <a:gridCol w="1938759">
                  <a:extLst>
                    <a:ext uri="{9D8B030D-6E8A-4147-A177-3AD203B41FA5}">
                      <a16:colId xmlns:a16="http://schemas.microsoft.com/office/drawing/2014/main" val="1364086200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Должность (специальность)</a:t>
                      </a: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число посещений  в год на 1,0 занятую врачебную должность</a:t>
                      </a:r>
                      <a:r>
                        <a:rPr lang="ru-RU" sz="8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(рассчитано на основании фотохронометражных исследований)</a:t>
                      </a: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7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Врач-детский кардиолог</a:t>
                      </a:r>
                    </a:p>
                  </a:txBody>
                  <a:tcPr marL="68580" marR="68580" marT="0" marB="0" anchor="b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4892</a:t>
                      </a:r>
                    </a:p>
                  </a:txBody>
                  <a:tcPr marL="68580" marR="68580" marT="0" marB="0" anchor="b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783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Врач-аллерголог-иммунолог</a:t>
                      </a: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4892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33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Врач-гастроэнтеролог</a:t>
                      </a: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5435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08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Врач-нейрохирург</a:t>
                      </a: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4272</a:t>
                      </a: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31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Врач-травм</a:t>
                      </a:r>
                      <a:r>
                        <a:rPr lang="en-US" sz="9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900" b="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толог</a:t>
                      </a:r>
                      <a:r>
                        <a:rPr lang="ru-RU" sz="9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-ортопед</a:t>
                      </a: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5435</a:t>
                      </a: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17580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Врач-дерматовенеролог</a:t>
                      </a: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5149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479071"/>
                  </a:ext>
                </a:extLst>
              </a:tr>
              <a:tr h="182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Врач-детский кардиолог</a:t>
                      </a: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4892</a:t>
                      </a: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121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Врач-уролог</a:t>
                      </a: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3763</a:t>
                      </a: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99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……………..</a:t>
                      </a: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</a:p>
                  </a:txBody>
                  <a:tcPr marL="68580" marR="68580" marT="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819278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8336729" y="4327735"/>
          <a:ext cx="3457330" cy="2467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984">
                  <a:extLst>
                    <a:ext uri="{9D8B030D-6E8A-4147-A177-3AD203B41FA5}">
                      <a16:colId xmlns:a16="http://schemas.microsoft.com/office/drawing/2014/main" val="2883349825"/>
                    </a:ext>
                  </a:extLst>
                </a:gridCol>
                <a:gridCol w="1713346">
                  <a:extLst>
                    <a:ext uri="{9D8B030D-6E8A-4147-A177-3AD203B41FA5}">
                      <a16:colId xmlns:a16="http://schemas.microsoft.com/office/drawing/2014/main" val="1364086200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Должность (специальность)</a:t>
                      </a: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число посещений  в год на 1,0 занятую врачебную должность</a:t>
                      </a:r>
                      <a:r>
                        <a:rPr lang="ru-RU" sz="8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(рассчитано на основании данных о среднегодовой фактической нагрузке на должность)</a:t>
                      </a: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76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Врач-</a:t>
                      </a:r>
                      <a:r>
                        <a:rPr lang="ru-RU" sz="1000" b="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колопроктолог</a:t>
                      </a:r>
                      <a:endParaRPr lang="ru-RU" sz="1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2200</a:t>
                      </a: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78358"/>
                  </a:ext>
                </a:extLst>
              </a:tr>
              <a:tr h="297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 скорой медицинской помощи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5224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33351"/>
                  </a:ext>
                </a:extLst>
              </a:tr>
              <a:tr h="324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 по медицинской реабилитации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3200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0876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Врач-детский онколог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3750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314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Врач-генетик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2750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45020"/>
                  </a:ext>
                </a:extLst>
              </a:tr>
              <a:tr h="324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Врач по паллиативной медицинской помощи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17580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……………..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…………..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2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93BEF19-FB7B-D67D-76B8-EE115807497D}"/>
              </a:ext>
            </a:extLst>
          </p:cNvPr>
          <p:cNvSpPr txBox="1">
            <a:spLocks/>
          </p:cNvSpPr>
          <p:nvPr/>
        </p:nvSpPr>
        <p:spPr>
          <a:xfrm>
            <a:off x="261545" y="300563"/>
            <a:ext cx="11635450" cy="425991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2"/>
                </a:solidFill>
                <a:cs typeface="Alef" panose="00000500000000000000" pitchFamily="2" charset="-79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lef" panose="00000500000000000000" pitchFamily="2" charset="-79"/>
              </a:rPr>
              <a:t>Действующие НПА при определении систем нормирования труда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lef" panose="00000500000000000000" pitchFamily="2" charset="-79"/>
            </a:endParaRPr>
          </a:p>
        </p:txBody>
      </p:sp>
      <p:sp>
        <p:nvSpPr>
          <p:cNvPr id="18" name="Прямоугольник с двумя усеченными противолежащими углами 16">
            <a:extLst>
              <a:ext uri="{FF2B5EF4-FFF2-40B4-BE49-F238E27FC236}">
                <a16:creationId xmlns:a16="http://schemas.microsoft.com/office/drawing/2014/main" id="{BD1FF9DD-9A48-D039-4DD1-962AA728B274}"/>
              </a:ext>
            </a:extLst>
          </p:cNvPr>
          <p:cNvSpPr/>
          <p:nvPr/>
        </p:nvSpPr>
        <p:spPr>
          <a:xfrm>
            <a:off x="2682839" y="1073888"/>
            <a:ext cx="2565436" cy="5459457"/>
          </a:xfrm>
          <a:prstGeom prst="snip2DiagRect">
            <a:avLst/>
          </a:prstGeom>
          <a:solidFill>
            <a:srgbClr val="F2F2F2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Согласно ст. 161 Трудового кодекса Российской Федерации (ТК РФ):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однородных работ могут разрабатываться и устанавливаться типовые (межотраслевые, отраслевые, профессиональные и иные) нормы труда,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которые разрабатываются и утверждаются в порядке, установленном уполномоченным Правительством Российской Федерации федеральным органом исполнительной власти.</a:t>
            </a:r>
          </a:p>
        </p:txBody>
      </p:sp>
      <p:sp>
        <p:nvSpPr>
          <p:cNvPr id="19" name="Прямоугольник с двумя усеченными противолежащими углами 16">
            <a:extLst>
              <a:ext uri="{FF2B5EF4-FFF2-40B4-BE49-F238E27FC236}">
                <a16:creationId xmlns:a16="http://schemas.microsoft.com/office/drawing/2014/main" id="{31FC082E-BA68-65B7-E440-3FDE166FE261}"/>
              </a:ext>
            </a:extLst>
          </p:cNvPr>
          <p:cNvSpPr/>
          <p:nvPr/>
        </p:nvSpPr>
        <p:spPr>
          <a:xfrm>
            <a:off x="5337292" y="1073889"/>
            <a:ext cx="2743200" cy="5451290"/>
          </a:xfrm>
          <a:prstGeom prst="snip2DiagRect">
            <a:avLst/>
          </a:prstGeom>
          <a:solidFill>
            <a:srgbClr val="F2F2F2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Порядок разработки и утверждения типовых (межотраслевых, профессиональных, отраслевых и иных) норм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труда для однородных работ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определен в Правилах разработки и утверждения типовых норм труда, утвержденных постановлением Правительства Российской Федерации от 11.11.2002 № 804. </a:t>
            </a:r>
          </a:p>
        </p:txBody>
      </p:sp>
      <p:sp>
        <p:nvSpPr>
          <p:cNvPr id="20" name="Прямоугольник с двумя усеченными противолежащими углами 16">
            <a:extLst>
              <a:ext uri="{FF2B5EF4-FFF2-40B4-BE49-F238E27FC236}">
                <a16:creationId xmlns:a16="http://schemas.microsoft.com/office/drawing/2014/main" id="{675400EE-5370-75E2-7FBC-E6E8BBDFD39C}"/>
              </a:ext>
            </a:extLst>
          </p:cNvPr>
          <p:cNvSpPr/>
          <p:nvPr/>
        </p:nvSpPr>
        <p:spPr>
          <a:xfrm>
            <a:off x="261545" y="1148317"/>
            <a:ext cx="2319730" cy="5401362"/>
          </a:xfrm>
          <a:prstGeom prst="snip2DiagRect">
            <a:avLst/>
          </a:prstGeom>
          <a:solidFill>
            <a:srgbClr val="F2F2F2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Согласно ст. 259 и 160 Трудового кодекса Российской Федерации (ТК РФ):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Определение систем нормирования труда, включая нормы времени и нагрузки,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соответствии с ТК РФ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устанавливаются на уровне учреждения работодателем,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учетом собственных организационно-технических условий и с учетом мнения представительного органа работников.</a:t>
            </a:r>
          </a:p>
        </p:txBody>
      </p:sp>
      <p:sp>
        <p:nvSpPr>
          <p:cNvPr id="14" name="Прямоугольник с двумя усеченными противолежащими углами 16">
            <a:extLst>
              <a:ext uri="{FF2B5EF4-FFF2-40B4-BE49-F238E27FC236}">
                <a16:creationId xmlns:a16="http://schemas.microsoft.com/office/drawing/2014/main" id="{DD207782-C4FC-40C5-9608-7758A054D990}"/>
              </a:ext>
            </a:extLst>
          </p:cNvPr>
          <p:cNvSpPr/>
          <p:nvPr/>
        </p:nvSpPr>
        <p:spPr>
          <a:xfrm>
            <a:off x="8169509" y="1073888"/>
            <a:ext cx="3727486" cy="5441488"/>
          </a:xfrm>
          <a:prstGeom prst="snip2DiagRect">
            <a:avLst/>
          </a:prstGeom>
          <a:solidFill>
            <a:srgbClr val="F2F2F2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Согласно пункта 9 раздела II приказа Минтруда России от 30.09.2013 № 504 «Об утверждении методических рекомендаций по разработке систем нормирования труда в государственных (муниципальных) учреждениях на основе типовых норм труда могут быть определены для применения в учреждении.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соответствии с пунктом 10 раздела II приказа № 504 нормы труда могут определяться на отдельный вид работ, взаимосвязанную группу работ (укрупненная норма труда) и законченный комплекс работ (комплексная норма труда). Степень укрупнения норм труда определяется конкретными условиями организации производства и труда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7CEBB7-EFFE-BE23-EAD9-BA5D56A8A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864690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EDBCA8-4007-F340-A419-DC1AAE2163DB}"/>
              </a:ext>
            </a:extLst>
          </p:cNvPr>
          <p:cNvSpPr/>
          <p:nvPr/>
        </p:nvSpPr>
        <p:spPr>
          <a:xfrm>
            <a:off x="10525433" y="5427404"/>
            <a:ext cx="1637071" cy="13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erif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DB1DD8-DA85-6843-ABD7-AA7F0E765A20}"/>
              </a:ext>
            </a:extLst>
          </p:cNvPr>
          <p:cNvSpPr/>
          <p:nvPr/>
        </p:nvSpPr>
        <p:spPr>
          <a:xfrm>
            <a:off x="10227456" y="5395314"/>
            <a:ext cx="1637071" cy="13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erif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C96607-3EE4-9847-A657-C0CEECCA4AEE}"/>
              </a:ext>
            </a:extLst>
          </p:cNvPr>
          <p:cNvSpPr txBox="1">
            <a:spLocks/>
          </p:cNvSpPr>
          <p:nvPr/>
        </p:nvSpPr>
        <p:spPr>
          <a:xfrm>
            <a:off x="2513773" y="1860699"/>
            <a:ext cx="7713683" cy="25888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8B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ru-RU" sz="4000" b="1" noProof="0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Часть </a:t>
            </a:r>
            <a:r>
              <a:rPr lang="en-US" sz="4000" b="1" noProof="0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V</a:t>
            </a:r>
            <a:r>
              <a:rPr lang="ru-RU" sz="4000" b="1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. Поручения по разработке новых систем оплаты труда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8BAB"/>
              </a:solidFill>
              <a:effectLst/>
              <a:uLnTx/>
              <a:uFillTx/>
              <a:latin typeface="Arial" panose="020B0604020202020204" pitchFamily="34" charset="0"/>
              <a:ea typeface="Bodoni Ornaments" pitchFamily="2" charset="0"/>
              <a:cs typeface="Arial" panose="020B0604020202020204" pitchFamily="34" charset="0"/>
            </a:endParaRPr>
          </a:p>
        </p:txBody>
      </p:sp>
      <p:sp>
        <p:nvSpPr>
          <p:cNvPr id="2" name="AutoShape 2" descr="Логотип РМАНП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A42F1-085A-43D2-9C7F-40B4B99E5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5136"/>
            <a:ext cx="921868" cy="10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7F639-8415-B0F9-1CA4-5F510BC9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4DB234-393E-54B0-E9A8-FEC9D385F37A}"/>
              </a:ext>
            </a:extLst>
          </p:cNvPr>
          <p:cNvSpPr/>
          <p:nvPr/>
        </p:nvSpPr>
        <p:spPr>
          <a:xfrm>
            <a:off x="155275" y="1575424"/>
            <a:ext cx="10908965" cy="47998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B4256F-8D56-B1BE-BB8D-1961F934AC60}"/>
              </a:ext>
            </a:extLst>
          </p:cNvPr>
          <p:cNvSpPr/>
          <p:nvPr/>
        </p:nvSpPr>
        <p:spPr>
          <a:xfrm>
            <a:off x="155275" y="189675"/>
            <a:ext cx="11878574" cy="1268189"/>
          </a:xfrm>
          <a:prstGeom prst="rect">
            <a:avLst/>
          </a:prstGeom>
          <a:solidFill>
            <a:srgbClr val="D6EDF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Inter Medium" panose="02000603000000020004" pitchFamily="50" charset="0"/>
                <a:cs typeface="Inter Medium" panose="02000603000000020004" pitchFamily="50" charset="0"/>
              </a:rPr>
              <a:t>ВЫПОЛНЕНИЕ ПОРУЧЕНИЙ ПРЕЗИДЕНТА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30 марта 2024 г. № ПР-616 ПО РЕАЛИЗАЦИИ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ПОСЛАНИЯ ПРЕЗИДЕНТА РОССИЙСКОЙ ФЕДЕРАЦИИ ФЕДЕРАЛЬНОМУ СОБРАНИЮ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РОССИЙСКОЙ ФЕДЕРАЦИИ от 29 февраля 2024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г.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Inter Medium" panose="02000603000000020004" pitchFamily="50" charset="0"/>
              <a:cs typeface="Inter Medium" panose="0200060300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C53F0-4865-F1AE-AD74-88E372FF807B}"/>
              </a:ext>
            </a:extLst>
          </p:cNvPr>
          <p:cNvSpPr txBox="1"/>
          <p:nvPr/>
        </p:nvSpPr>
        <p:spPr>
          <a:xfrm>
            <a:off x="619896" y="1922969"/>
            <a:ext cx="9979722" cy="3910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 а) Разработка 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мер направленных на стимулирование структурных улучшений в бюджетном секторе экономики и совершенствование системы оплаты труда работников бюджетного сектора экономики, предусматривающих в том числе </a:t>
            </a:r>
            <a:r>
              <a:rPr kumimoji="0" lang="ru-RU" sz="17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устранение экономически необоснованных различий в уровне оплаты труда работников одной организации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а также в </a:t>
            </a:r>
            <a:r>
              <a:rPr kumimoji="0" lang="ru-RU" sz="17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уровне оплаты труда работников различных организаций, осуществляющих один вид деятельности и (или) расположенных на территориях разных субъектов Российской Федерации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7CEBB7-EFFE-BE23-EAD9-BA5D56A8A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864690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808" y="634660"/>
            <a:ext cx="426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Типы медицинских организаций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192" y="1196540"/>
            <a:ext cx="3657600" cy="421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Больница (в том числе детская)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Больница скорой медицинской помощи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Бюро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Диспансер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Медицинские организации скорой медицинской помощи и переливания крови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Поликлиника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Санаторно-курортные организации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Специализированная больница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 (лечебно-профилактические медицинские организации)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 (медицинские организации особого типа)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4803" y="5696237"/>
            <a:ext cx="16976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 уровень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уровень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уровень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64" y="5426469"/>
            <a:ext cx="426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Уровни медицинских организаций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218956" y="609347"/>
            <a:ext cx="0" cy="5943600"/>
          </a:xfrm>
          <a:prstGeom prst="line">
            <a:avLst/>
          </a:prstGeom>
          <a:ln w="9525">
            <a:solidFill>
              <a:srgbClr val="68BA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18956" y="637476"/>
            <a:ext cx="369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Типы структурных подразделений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26831" y="1190080"/>
            <a:ext cx="3476847" cy="393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Поликлинические подразделения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Диагностические подразделения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Терапевтические подразделения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Хирургические подразделения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ОРИТ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Подразделения скорой медицинской помощи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Административно-управленческие подразделения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Вспомогательные подразделения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Хозяйственные подразделения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910623" y="651351"/>
            <a:ext cx="0" cy="5943600"/>
          </a:xfrm>
          <a:prstGeom prst="line">
            <a:avLst/>
          </a:prstGeom>
          <a:ln w="9525">
            <a:solidFill>
              <a:srgbClr val="68BA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10621" y="646351"/>
            <a:ext cx="401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Типы должностей мед. работников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30476" y="1190080"/>
            <a:ext cx="3898605" cy="476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Врачи-специалисты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Средний медицинский персонал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Младший медицинский персонал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Фармацевтические работники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Специалисты с высшим немедицинским         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образованием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Заведующий структурным подразделением -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врач-специалист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Заведующий структурным подразделением -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средний медицинский персонал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Заведующий структурным подразделением -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фармацевтический работник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Административно-управленческий персонал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Вспомогательный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Хозяйственный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055C8D8-AD22-48E8-80F9-B6557AB26327}"/>
              </a:ext>
            </a:extLst>
          </p:cNvPr>
          <p:cNvCxnSpPr>
            <a:cxnSpLocks/>
          </p:cNvCxnSpPr>
          <p:nvPr/>
        </p:nvCxnSpPr>
        <p:spPr>
          <a:xfrm>
            <a:off x="356192" y="947618"/>
            <a:ext cx="11504375" cy="20939"/>
          </a:xfrm>
          <a:prstGeom prst="line">
            <a:avLst/>
          </a:prstGeom>
          <a:ln w="9525">
            <a:solidFill>
              <a:srgbClr val="68BA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5B6353-E73D-4A49-B64B-F88854CD5B66}"/>
              </a:ext>
            </a:extLst>
          </p:cNvPr>
          <p:cNvSpPr txBox="1"/>
          <p:nvPr/>
        </p:nvSpPr>
        <p:spPr>
          <a:xfrm>
            <a:off x="0" y="103987"/>
            <a:ext cx="1218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Типизация медицинских организаций, подразделений и должностей мед. работников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7CEBB7-EFFE-BE23-EAD9-BA5D56A8A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852658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136B33-FCDB-43C8-875E-968C4E60A916}"/>
              </a:ext>
            </a:extLst>
          </p:cNvPr>
          <p:cNvSpPr/>
          <p:nvPr/>
        </p:nvSpPr>
        <p:spPr>
          <a:xfrm>
            <a:off x="163902" y="1609536"/>
            <a:ext cx="10900338" cy="47998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EAE873-020F-47ED-A602-2A2D6885FF28}"/>
              </a:ext>
            </a:extLst>
          </p:cNvPr>
          <p:cNvSpPr/>
          <p:nvPr/>
        </p:nvSpPr>
        <p:spPr>
          <a:xfrm>
            <a:off x="163901" y="189675"/>
            <a:ext cx="11869947" cy="1268189"/>
          </a:xfrm>
          <a:prstGeom prst="rect">
            <a:avLst/>
          </a:prstGeom>
          <a:solidFill>
            <a:srgbClr val="D6EDF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Inter Medium" panose="02000603000000020004" pitchFamily="50" charset="0"/>
                <a:cs typeface="Inter Medium" panose="02000603000000020004" pitchFamily="50" charset="0"/>
              </a:rPr>
              <a:t>ПЕРЕЧЕНЬ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Inter Medium" panose="02000603000000020004" pitchFamily="50" charset="0"/>
                <a:cs typeface="Inter Medium" panose="02000603000000020004" pitchFamily="50" charset="0"/>
              </a:rPr>
              <a:t>ПОРУЧЕНИЙ ПРЕЗИДЕНТА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30 марта 2024 г. № ПР-616 ПО РЕАЛИЗАЦИИ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ПОСЛАНИЯ ПРЕЗИДЕНТА РОССИЙСКОЙ ФЕДЕРАЦИИ ФЕДЕРАЛЬНОМУ СОБРАНИЮ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РОССИЙСКОЙ ФЕДЕРАЦИИ от 29 февраля 2024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г.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Inter Medium" panose="02000603000000020004" pitchFamily="50" charset="0"/>
              <a:cs typeface="Inter Medium" panose="0200060300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22AA1-DD50-E39D-6C95-28F5F0781BDF}"/>
              </a:ext>
            </a:extLst>
          </p:cNvPr>
          <p:cNvSpPr txBox="1"/>
          <p:nvPr/>
        </p:nvSpPr>
        <p:spPr>
          <a:xfrm>
            <a:off x="518951" y="2287788"/>
            <a:ext cx="96880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 б) Реализация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 2025 году в отдельных субъектах Российской Федерации пилотных проектов по внедрению новых систем оплаты труда работников бюджетного сектора экономики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 г) Неукоснительное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соблюдение установленных названными указами Президента Российской Федерации целевых показателей уровня заработной платы работников бюджетного сектора экономики в период до внедрения новых систем оплаты труда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7CEBB7-EFFE-BE23-EAD9-BA5D56A8A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864690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15784A-3CFB-4235-8760-2E2E2F6DB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7701"/>
            <a:ext cx="103022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Inter Medium" panose="02000603000000020004" pitchFamily="50" charset="0"/>
                <a:cs typeface="Inter Medium" panose="02000603000000020004" pitchFamily="50" charset="0"/>
              </a:rPr>
              <a:t>Поручение Президента РФ от 30.03.2024 № Пр-616 (п.13)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7DF7DA-F732-4C64-8FAB-FBC55B70C728}"/>
              </a:ext>
            </a:extLst>
          </p:cNvPr>
          <p:cNvSpPr/>
          <p:nvPr/>
        </p:nvSpPr>
        <p:spPr>
          <a:xfrm>
            <a:off x="381000" y="1145365"/>
            <a:ext cx="1143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256371"/>
                </a:solidFill>
                <a:effectLst/>
                <a:uLnTx/>
                <a:uFillTx/>
                <a:latin typeface="Calibri" panose="020F0502020204030204"/>
                <a:ea typeface="Inter Medium" panose="02000603000000020004" pitchFamily="50" charset="0"/>
                <a:cs typeface="Inter Medium" panose="02000603000000020004" pitchFamily="50" charset="0"/>
              </a:rPr>
              <a:t>Пункт 13. Правительству Российской Федерации в целях роста доходов отдельных категорий работников бюджетного сектора экономики, предусмотренных указами Президента Российской Федерации от 7 мая 2012 г. </a:t>
            </a:r>
            <a:b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256371"/>
                </a:solidFill>
                <a:effectLst/>
                <a:uLnTx/>
                <a:uFillTx/>
                <a:latin typeface="Calibri" panose="020F0502020204030204"/>
                <a:ea typeface="Inter Medium" panose="02000603000000020004" pitchFamily="50" charset="0"/>
                <a:cs typeface="Inter Medium" panose="02000603000000020004" pitchFamily="50" charset="0"/>
              </a:rPr>
            </a:b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256371"/>
                </a:solidFill>
                <a:effectLst/>
                <a:uLnTx/>
                <a:uFillTx/>
                <a:latin typeface="Calibri" panose="020F0502020204030204"/>
                <a:ea typeface="Inter Medium" panose="02000603000000020004" pitchFamily="50" charset="0"/>
                <a:cs typeface="Inter Medium" panose="02000603000000020004" pitchFamily="50" charset="0"/>
              </a:rPr>
              <a:t>№ 597, от 1 июня 2012 г. № 761 и от 28 декабря 2012 г. № 1688, обеспечить: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2959973-950C-40B8-97E8-B5A9C84248B5}"/>
              </a:ext>
            </a:extLst>
          </p:cNvPr>
          <p:cNvGrpSpPr/>
          <p:nvPr/>
        </p:nvGrpSpPr>
        <p:grpSpPr>
          <a:xfrm>
            <a:off x="530352" y="2295675"/>
            <a:ext cx="11216640" cy="1169551"/>
            <a:chOff x="533400" y="1838253"/>
            <a:chExt cx="11216640" cy="11695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5EE860-F652-4A97-95F0-738671A30C55}"/>
                </a:ext>
              </a:extLst>
            </p:cNvPr>
            <p:cNvSpPr txBox="1"/>
            <p:nvPr/>
          </p:nvSpPr>
          <p:spPr>
            <a:xfrm>
              <a:off x="777240" y="1838253"/>
              <a:ext cx="109728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разработку мер, направленных на стимулирование структурных улучшений в бюджетном секторе экономики и совершенствование системы оплаты труда работников бюджетного сектора экономики и предусматривающих в том числе устранение экономически необоснованных различий в уровне оплаты труда работников одной организации, а также в уровне оплаты труда работников различных организаций, осуществляющих один вид деятельности и (или) расположенных на территориях разных субъектов Российской Федерации</a:t>
              </a: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B4622801-83F9-4BA7-AAE8-85AEF83F2CB5}"/>
                </a:ext>
              </a:extLst>
            </p:cNvPr>
            <p:cNvSpPr/>
            <p:nvPr/>
          </p:nvSpPr>
          <p:spPr>
            <a:xfrm>
              <a:off x="533400" y="1943094"/>
              <a:ext cx="108000" cy="108000"/>
            </a:xfrm>
            <a:prstGeom prst="ellipse">
              <a:avLst/>
            </a:prstGeom>
            <a:solidFill>
              <a:srgbClr val="358C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2563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BCEDF58-1732-4A51-8B52-A24DE5F27D18}"/>
              </a:ext>
            </a:extLst>
          </p:cNvPr>
          <p:cNvGrpSpPr/>
          <p:nvPr/>
        </p:nvGrpSpPr>
        <p:grpSpPr>
          <a:xfrm>
            <a:off x="536346" y="3530532"/>
            <a:ext cx="11210646" cy="523220"/>
            <a:chOff x="539394" y="3043527"/>
            <a:chExt cx="11210646" cy="5232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3606D4-58A7-4FF6-964E-4D9FBBAD2E69}"/>
                </a:ext>
              </a:extLst>
            </p:cNvPr>
            <p:cNvSpPr txBox="1"/>
            <p:nvPr/>
          </p:nvSpPr>
          <p:spPr>
            <a:xfrm>
              <a:off x="777240" y="3043527"/>
              <a:ext cx="1097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реализацию в 2025 году в отдельных субъектах Российской Федерации пилотных проектов по внедрению новых систем оплаты труда работников бюджетного сектора экономики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14094E7-D760-4F2F-AE7C-420992D3464C}"/>
                </a:ext>
              </a:extLst>
            </p:cNvPr>
            <p:cNvSpPr/>
            <p:nvPr/>
          </p:nvSpPr>
          <p:spPr>
            <a:xfrm>
              <a:off x="539394" y="3180834"/>
              <a:ext cx="108000" cy="108000"/>
            </a:xfrm>
            <a:prstGeom prst="ellipse">
              <a:avLst/>
            </a:prstGeom>
            <a:solidFill>
              <a:srgbClr val="358C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2563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BCAFDC8-329A-4E74-977B-0DCD174A37E5}"/>
              </a:ext>
            </a:extLst>
          </p:cNvPr>
          <p:cNvGrpSpPr/>
          <p:nvPr/>
        </p:nvGrpSpPr>
        <p:grpSpPr>
          <a:xfrm>
            <a:off x="543204" y="4168935"/>
            <a:ext cx="11229188" cy="738664"/>
            <a:chOff x="551332" y="3972142"/>
            <a:chExt cx="11229188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17726F-3841-4EDF-8C69-6815EA2646E0}"/>
                </a:ext>
              </a:extLst>
            </p:cNvPr>
            <p:cNvSpPr txBox="1"/>
            <p:nvPr/>
          </p:nvSpPr>
          <p:spPr>
            <a:xfrm>
              <a:off x="777240" y="3972142"/>
              <a:ext cx="110032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утверждение в 2026 году с учетом результатов реализации пилотных проектов, предусмотренных подпунктом «б» настоящего пункта, новых систем оплаты труда работников государственных и муниципальных организаций и внедрение таких систем начиная с 2027 года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1D29A5F1-4434-4886-A996-3DA29692E3E4}"/>
                </a:ext>
              </a:extLst>
            </p:cNvPr>
            <p:cNvSpPr/>
            <p:nvPr/>
          </p:nvSpPr>
          <p:spPr>
            <a:xfrm>
              <a:off x="551332" y="4100163"/>
              <a:ext cx="108000" cy="108000"/>
            </a:xfrm>
            <a:prstGeom prst="ellipse">
              <a:avLst/>
            </a:prstGeom>
            <a:solidFill>
              <a:srgbClr val="358C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563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56D9567-9E7D-4ED4-8BFD-E7702922D605}"/>
              </a:ext>
            </a:extLst>
          </p:cNvPr>
          <p:cNvGrpSpPr/>
          <p:nvPr/>
        </p:nvGrpSpPr>
        <p:grpSpPr>
          <a:xfrm>
            <a:off x="530352" y="4972905"/>
            <a:ext cx="11242040" cy="738664"/>
            <a:chOff x="533400" y="4949087"/>
            <a:chExt cx="11242040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BEFBFA-408C-4DEA-9454-2FE8EAD6AC51}"/>
                </a:ext>
              </a:extLst>
            </p:cNvPr>
            <p:cNvSpPr txBox="1"/>
            <p:nvPr/>
          </p:nvSpPr>
          <p:spPr>
            <a:xfrm>
              <a:off x="772160" y="4949087"/>
              <a:ext cx="110032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неукоснительное соблюдение установленных названными указами Президента Российской Федерации целевых показателей уровня заработной платы работников бюджетного сектора экономики в период до внедрения новых систем оплаты труда, предусмотренных подпунктом "в" настоящего пункта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959B9EAC-01A7-49AA-B93A-B8C662B79B02}"/>
                </a:ext>
              </a:extLst>
            </p:cNvPr>
            <p:cNvSpPr/>
            <p:nvPr/>
          </p:nvSpPr>
          <p:spPr>
            <a:xfrm>
              <a:off x="533400" y="5131334"/>
              <a:ext cx="108000" cy="108000"/>
            </a:xfrm>
            <a:prstGeom prst="ellipse">
              <a:avLst/>
            </a:prstGeom>
            <a:solidFill>
              <a:srgbClr val="358C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563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F0801BC-3885-44DE-83E2-AEB42FDC7A51}"/>
              </a:ext>
            </a:extLst>
          </p:cNvPr>
          <p:cNvSpPr txBox="1"/>
          <p:nvPr/>
        </p:nvSpPr>
        <p:spPr>
          <a:xfrm>
            <a:off x="453799" y="6165862"/>
            <a:ext cx="1135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Перечень поручений по реализации Послания Президента Федеральному Собранию» (утв. Президентом РФ 30.03.2024 № Пр-616)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07CEBB7-EFFE-BE23-EAD9-BA5D56A8A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864690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CBF4B8-483E-49E4-AEC6-E87B84718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9948"/>
            <a:ext cx="12192000" cy="667552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FA54-7336-4F05-A5BA-2CCA35E25577}"/>
              </a:ext>
            </a:extLst>
          </p:cNvPr>
          <p:cNvGraphicFramePr>
            <a:graphicFrameLocks noGrp="1"/>
          </p:cNvGraphicFramePr>
          <p:nvPr/>
        </p:nvGraphicFramePr>
        <p:xfrm>
          <a:off x="167181" y="4701341"/>
          <a:ext cx="3122663" cy="1136065"/>
        </p:xfrm>
        <a:graphic>
          <a:graphicData uri="http://schemas.openxmlformats.org/drawingml/2006/table">
            <a:tbl>
              <a:tblPr/>
              <a:tblGrid>
                <a:gridCol w="1768588">
                  <a:extLst>
                    <a:ext uri="{9D8B030D-6E8A-4147-A177-3AD203B41FA5}">
                      <a16:colId xmlns:a16="http://schemas.microsoft.com/office/drawing/2014/main" val="566387662"/>
                    </a:ext>
                  </a:extLst>
                </a:gridCol>
                <a:gridCol w="1354075">
                  <a:extLst>
                    <a:ext uri="{9D8B030D-6E8A-4147-A177-3AD203B41FA5}">
                      <a16:colId xmlns:a16="http://schemas.microsoft.com/office/drawing/2014/main" val="1756405136"/>
                    </a:ext>
                  </a:extLst>
                </a:gridCol>
              </a:tblGrid>
              <a:tr h="381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Субъект 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Российской Федерации: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Курганская 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область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889652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Площадь: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+mn-lt"/>
                        </a:rPr>
                        <a:t>71,488 тыс.км²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920257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Численность населения: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+mn-lt"/>
                        </a:rPr>
                        <a:t>753 002 чел. 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494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медицинских </a:t>
                      </a:r>
                      <a:b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работников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+mn-lt"/>
                        </a:rPr>
                        <a:t>18 890</a:t>
                      </a:r>
                      <a:endParaRPr lang="ru-RU" sz="1000" b="0" i="0" u="none" strike="noStrike" dirty="0">
                        <a:solidFill>
                          <a:srgbClr val="44546A"/>
                        </a:solidFill>
                        <a:effectLst/>
                        <a:latin typeface="+mn-lt"/>
                      </a:endParaRP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87981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4921169-3C2B-4500-AF99-9EF05B762C78}"/>
              </a:ext>
            </a:extLst>
          </p:cNvPr>
          <p:cNvGraphicFramePr>
            <a:graphicFrameLocks noGrp="1"/>
          </p:cNvGraphicFramePr>
          <p:nvPr/>
        </p:nvGraphicFramePr>
        <p:xfrm>
          <a:off x="8950929" y="2238547"/>
          <a:ext cx="2976418" cy="1136065"/>
        </p:xfrm>
        <a:graphic>
          <a:graphicData uri="http://schemas.openxmlformats.org/drawingml/2006/table">
            <a:tbl>
              <a:tblPr/>
              <a:tblGrid>
                <a:gridCol w="1685759">
                  <a:extLst>
                    <a:ext uri="{9D8B030D-6E8A-4147-A177-3AD203B41FA5}">
                      <a16:colId xmlns:a16="http://schemas.microsoft.com/office/drawing/2014/main" val="566387662"/>
                    </a:ext>
                  </a:extLst>
                </a:gridCol>
                <a:gridCol w="1290659">
                  <a:extLst>
                    <a:ext uri="{9D8B030D-6E8A-4147-A177-3AD203B41FA5}">
                      <a16:colId xmlns:a16="http://schemas.microsoft.com/office/drawing/2014/main" val="1756405136"/>
                    </a:ext>
                  </a:extLst>
                </a:gridCol>
              </a:tblGrid>
              <a:tr h="381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Субъект 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Российской Федерации: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Саха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(Якутия)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889652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Площадь: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+mn-lt"/>
                        </a:rPr>
                        <a:t>3 103,2 тыс.км²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920257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Численность населения: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+mn-lt"/>
                        </a:rPr>
                        <a:t>1 001 664 чел. 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494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медицинских </a:t>
                      </a:r>
                      <a:b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работников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+mn-lt"/>
                        </a:rPr>
                        <a:t>29 581</a:t>
                      </a:r>
                      <a:endParaRPr lang="ru-RU" sz="1000" b="0" i="0" u="none" strike="noStrike" dirty="0">
                        <a:solidFill>
                          <a:srgbClr val="44546A"/>
                        </a:solidFill>
                        <a:effectLst/>
                        <a:latin typeface="+mn-lt"/>
                      </a:endParaRP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87981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8270607-F236-4846-9D67-7589602955A9}"/>
              </a:ext>
            </a:extLst>
          </p:cNvPr>
          <p:cNvGraphicFramePr>
            <a:graphicFrameLocks noGrp="1"/>
          </p:cNvGraphicFramePr>
          <p:nvPr/>
        </p:nvGraphicFramePr>
        <p:xfrm>
          <a:off x="167181" y="3167102"/>
          <a:ext cx="2742175" cy="1136065"/>
        </p:xfrm>
        <a:graphic>
          <a:graphicData uri="http://schemas.openxmlformats.org/drawingml/2006/table">
            <a:tbl>
              <a:tblPr/>
              <a:tblGrid>
                <a:gridCol w="1626175">
                  <a:extLst>
                    <a:ext uri="{9D8B030D-6E8A-4147-A177-3AD203B41FA5}">
                      <a16:colId xmlns:a16="http://schemas.microsoft.com/office/drawing/2014/main" val="566387662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756405136"/>
                    </a:ext>
                  </a:extLst>
                </a:gridCol>
              </a:tblGrid>
              <a:tr h="381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Субъект 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Российской Федерации: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Липецкая 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область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889652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Площадь: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+mn-lt"/>
                        </a:rPr>
                        <a:t>24,047 тыс.км²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920257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Численность населения: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+mn-lt"/>
                        </a:rPr>
                        <a:t>1 116 265 чел. 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494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медицинских </a:t>
                      </a:r>
                      <a:b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работников</a:t>
                      </a: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44546A"/>
                          </a:solidFill>
                          <a:effectLst/>
                          <a:latin typeface="+mn-lt"/>
                        </a:rPr>
                        <a:t>25 150</a:t>
                      </a:r>
                      <a:endParaRPr lang="ru-RU" sz="1000" b="0" i="0" u="none" strike="noStrike" dirty="0">
                        <a:solidFill>
                          <a:srgbClr val="44546A"/>
                        </a:solidFill>
                        <a:effectLst/>
                        <a:latin typeface="+mn-lt"/>
                      </a:endParaRPr>
                    </a:p>
                  </a:txBody>
                  <a:tcPr marL="8607" marR="8607" marT="8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879817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655564BA-D173-46E3-9814-3013A0CA7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" y="305167"/>
            <a:ext cx="6866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Inter Medium" panose="02000603000000020004" pitchFamily="50" charset="0"/>
                <a:cs typeface="Inter Medium" panose="02000603000000020004" pitchFamily="50" charset="0"/>
              </a:rPr>
              <a:t>ОБЩАЯ ХАРАКТЕРИСТИКА «ПИЛОТНЫХ» РЕГИОНОВ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BD4071-3E41-45A6-9338-F5917B300F8E}"/>
              </a:ext>
            </a:extLst>
          </p:cNvPr>
          <p:cNvGraphicFramePr>
            <a:graphicFrameLocks noGrp="1"/>
          </p:cNvGraphicFramePr>
          <p:nvPr/>
        </p:nvGraphicFramePr>
        <p:xfrm>
          <a:off x="5098211" y="3735134"/>
          <a:ext cx="6840000" cy="2988945"/>
        </p:xfrm>
        <a:graphic>
          <a:graphicData uri="http://schemas.openxmlformats.org/drawingml/2006/table">
            <a:tbl>
              <a:tblPr/>
              <a:tblGrid>
                <a:gridCol w="360573">
                  <a:extLst>
                    <a:ext uri="{9D8B030D-6E8A-4147-A177-3AD203B41FA5}">
                      <a16:colId xmlns:a16="http://schemas.microsoft.com/office/drawing/2014/main" val="412824649"/>
                    </a:ext>
                  </a:extLst>
                </a:gridCol>
                <a:gridCol w="3605727">
                  <a:extLst>
                    <a:ext uri="{9D8B030D-6E8A-4147-A177-3AD203B41FA5}">
                      <a16:colId xmlns:a16="http://schemas.microsoft.com/office/drawing/2014/main" val="1032424256"/>
                    </a:ext>
                  </a:extLst>
                </a:gridCol>
                <a:gridCol w="1030194">
                  <a:extLst>
                    <a:ext uri="{9D8B030D-6E8A-4147-A177-3AD203B41FA5}">
                      <a16:colId xmlns:a16="http://schemas.microsoft.com/office/drawing/2014/main" val="3952852489"/>
                    </a:ext>
                  </a:extLst>
                </a:gridCol>
                <a:gridCol w="1003084">
                  <a:extLst>
                    <a:ext uri="{9D8B030D-6E8A-4147-A177-3AD203B41FA5}">
                      <a16:colId xmlns:a16="http://schemas.microsoft.com/office/drawing/2014/main" val="824362272"/>
                    </a:ext>
                  </a:extLst>
                </a:gridCol>
                <a:gridCol w="840422">
                  <a:extLst>
                    <a:ext uri="{9D8B030D-6E8A-4147-A177-3AD203B41FA5}">
                      <a16:colId xmlns:a16="http://schemas.microsoft.com/office/drawing/2014/main" val="386651221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Тип медицинской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Липецкая</a:t>
                      </a:r>
                      <a:br>
                        <a:rPr lang="ru-RU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Курганская </a:t>
                      </a:r>
                      <a:br>
                        <a:rPr lang="ru-RU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Республика Саха</a:t>
                      </a:r>
                      <a:br>
                        <a:rPr lang="ru-RU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(Якутия)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902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Больница (в т.ч. детская)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1832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Больница скорой медицинской помощи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57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Бюро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243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Диспансер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7444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Медицинские организации скорой медицинской помощи и переливания крови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76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Поликлиника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876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Санаторно-курортные организации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53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Специализированная больница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2299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Центр (лечебно-профилактические медицинские организации)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124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Центр (медицинские организации особого типа)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413633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996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3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>
            <a:extLst>
              <a:ext uri="{FF2B5EF4-FFF2-40B4-BE49-F238E27FC236}">
                <a16:creationId xmlns:a16="http://schemas.microsoft.com/office/drawing/2014/main" id="{2FF29AE1-83F9-44A0-B298-7F208D413306}"/>
              </a:ext>
            </a:extLst>
          </p:cNvPr>
          <p:cNvSpPr txBox="1">
            <a:spLocks/>
          </p:cNvSpPr>
          <p:nvPr/>
        </p:nvSpPr>
        <p:spPr>
          <a:xfrm>
            <a:off x="2815536" y="3054399"/>
            <a:ext cx="7561840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3600" b="1">
                <a:solidFill>
                  <a:srgbClr val="008BAB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8BA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008BAB"/>
              </a:solidFill>
              <a:effectLst/>
              <a:uLnTx/>
              <a:uFillTx/>
              <a:latin typeface="Erbaum Book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B1309B-8E0D-4136-A371-2868CDFA4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4" y="4671446"/>
            <a:ext cx="1588709" cy="7510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438" y="4584607"/>
            <a:ext cx="2476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75B6353-E73D-4A49-B64B-F88854CD5B66}"/>
              </a:ext>
            </a:extLst>
          </p:cNvPr>
          <p:cNvSpPr txBox="1"/>
          <p:nvPr/>
        </p:nvSpPr>
        <p:spPr>
          <a:xfrm>
            <a:off x="0" y="103987"/>
            <a:ext cx="1218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Матрица типов медицинских организаций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4168" y="845103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7063" indent="-627063">
              <a:buFont typeface="+mj-lt"/>
              <a:buAutoNum type="arabicPeriod"/>
            </a:pPr>
            <a:r>
              <a:rPr lang="ru-RU" sz="1400" dirty="0">
                <a:solidFill>
                  <a:srgbClr val="43565D"/>
                </a:solidFill>
              </a:rPr>
              <a:t>1.1. Больница (в том числе детская)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1.2. Больница скорой медицинской помощи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1.3. Участковая больница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1.4. Специализированная больница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1.5. Родильный дом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1.6. Госпиталь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1.7. Медико-санитарная часть, в том числе центральная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1.8. Дом (больница) сестринского ухода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1.9. Хоспис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1.10. Лепрозорий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1.11. Диспансеры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1.12. Амбулатория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1.13. Поликлиники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1.14. Женская консультация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1.15. Дом ребенка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1.16. Молочная кухня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1.17. Центры (в том числе детские)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1.18. Медицинские организации скорой медицинской помощи и переливания крови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1.19. Санаторно-курортные организации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2.1. Центры (Медицинские организации особого типа)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2.2. Бюро (Медицинские организации особого типа)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2.3. Лаборатории (Медицинские организации особого типа)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2.4. Медицинский отряд, в том числе специального назначения (военного округа, флота)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2.5. Отдельный медицинский батальон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28752"/>
              </p:ext>
            </p:extLst>
          </p:nvPr>
        </p:nvGraphicFramePr>
        <p:xfrm>
          <a:off x="6092456" y="728368"/>
          <a:ext cx="2829402" cy="4359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9402">
                  <a:extLst>
                    <a:ext uri="{9D8B030D-6E8A-4147-A177-3AD203B41FA5}">
                      <a16:colId xmlns:a16="http://schemas.microsoft.com/office/drawing/2014/main" val="1142470075"/>
                    </a:ext>
                  </a:extLst>
                </a:gridCol>
              </a:tblGrid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1.1. Больница (в том числе детская)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2" marR="7552" marT="7552" marB="0" anchor="b"/>
                </a:tc>
                <a:extLst>
                  <a:ext uri="{0D108BD9-81ED-4DB2-BD59-A6C34878D82A}">
                    <a16:rowId xmlns:a16="http://schemas.microsoft.com/office/drawing/2014/main" val="1973149748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городская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2080395880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детская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988513107"/>
                  </a:ext>
                </a:extLst>
              </a:tr>
              <a:tr h="27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краевая, республиканская, областная, окружная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604122932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межрайонная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2538489214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районная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3544671156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центральная городская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1519986338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центральная районная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4192477344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1.2. Больница скорой медицинской помощи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2" marR="7552" marT="7552" marB="0" anchor="b"/>
                </a:tc>
                <a:extLst>
                  <a:ext uri="{0D108BD9-81ED-4DB2-BD59-A6C34878D82A}">
                    <a16:rowId xmlns:a16="http://schemas.microsoft.com/office/drawing/2014/main" val="990038484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больница скорой медицинской помощи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2975295655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1.3. Участковая больница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2" marR="7552" marT="7552" marB="0" anchor="b"/>
                </a:tc>
                <a:extLst>
                  <a:ext uri="{0D108BD9-81ED-4DB2-BD59-A6C34878D82A}">
                    <a16:rowId xmlns:a16="http://schemas.microsoft.com/office/drawing/2014/main" val="2549445610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участковая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3140811377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1.4. Специализированная больница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2" marR="7552" marT="7552" marB="0" anchor="b"/>
                </a:tc>
                <a:extLst>
                  <a:ext uri="{0D108BD9-81ED-4DB2-BD59-A6C34878D82A}">
                    <a16:rowId xmlns:a16="http://schemas.microsoft.com/office/drawing/2014/main" val="2075944615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больница медицинской реабилитации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1851460786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гериатрическая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1476235511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гинекологическая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670546622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детская больница медицинской реабилитации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52224403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детская инфекционная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1272873571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детская психиатрическая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3422382995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детская психоневрологическая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2363359743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детская туберкулезная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527857418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инфекционная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756077955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наркологическая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3565476152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онкологическая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3683286157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офтальмологическая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22279913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психиатрическая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775809468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психоневрологическая больница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240661821"/>
                  </a:ext>
                </a:extLst>
              </a:tr>
              <a:tr h="15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туберкулезная больница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66" marR="7552" marT="7552" marB="0" anchor="b"/>
                </a:tc>
                <a:extLst>
                  <a:ext uri="{0D108BD9-81ED-4DB2-BD59-A6C34878D82A}">
                    <a16:rowId xmlns:a16="http://schemas.microsoft.com/office/drawing/2014/main" val="3425079945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71676"/>
              </p:ext>
            </p:extLst>
          </p:nvPr>
        </p:nvGraphicFramePr>
        <p:xfrm>
          <a:off x="9066472" y="736865"/>
          <a:ext cx="3033380" cy="4351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3380">
                  <a:extLst>
                    <a:ext uri="{9D8B030D-6E8A-4147-A177-3AD203B41FA5}">
                      <a16:colId xmlns:a16="http://schemas.microsoft.com/office/drawing/2014/main" val="970305274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1.5. Родильный дом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69149951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родильный дом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66029759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1.6. Госпиталь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91085284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госпиталь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6199210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1.7. Медико-санитарная часть, в том числе центральная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420288427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медико-санитарная часть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299475263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центральная медико-санитарная часть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167032735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1.8. Дом (больница) сестринского ухода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6453499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дом (больница) сестринского ухода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306702654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1.9. Хоспис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00421343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хоспис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214511384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1.10. Лепрозорий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35036595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лепрозорий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80751244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1.11. Диспансеры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35082348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врачебно-физкультурный диспансер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419396574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кардиологический диспансер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251241530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кожно-венерологический диспансер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108240333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наркологический диспансер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96729240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онкологический диспансер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178499326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офтальмологический диспансер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263460274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противотуберкулезный диспансер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333607781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психоневрологический диспансер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243674284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эндокринологический диспансер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35" marR="9459" marT="9459" marB="0" anchor="b"/>
                </a:tc>
                <a:extLst>
                  <a:ext uri="{0D108BD9-81ED-4DB2-BD59-A6C34878D82A}">
                    <a16:rowId xmlns:a16="http://schemas.microsoft.com/office/drawing/2014/main" val="2535182604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7CEBB7-EFFE-BE23-EAD9-BA5D56A8A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864690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75B6353-E73D-4A49-B64B-F88854CD5B66}"/>
              </a:ext>
            </a:extLst>
          </p:cNvPr>
          <p:cNvSpPr txBox="1"/>
          <p:nvPr/>
        </p:nvSpPr>
        <p:spPr>
          <a:xfrm>
            <a:off x="0" y="103987"/>
            <a:ext cx="1218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Матрица типов медицинских организаций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4168" y="845103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7063" indent="-627063">
              <a:buFont typeface="+mj-lt"/>
              <a:buAutoNum type="arabicPeriod"/>
            </a:pPr>
            <a:r>
              <a:rPr lang="ru-RU" sz="1400" dirty="0">
                <a:solidFill>
                  <a:srgbClr val="43565D"/>
                </a:solidFill>
              </a:rPr>
              <a:t>1.1. Больница (в том числе детская)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1.2. Больница скорой медицинской помощи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1.3. Участковая больница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1.4. Специализированная больница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1.5. Родильный дом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1.6. Госпиталь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1.7. Медико-санитарная часть, в том числе центральная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1.8. Дом (больница) сестринского ухода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1.9. Хоспис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1.10. Лепрозорий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1.11. Диспансеры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1.12. Амбулатория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1.13. Поликлиники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1.14. Женская консультация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1.15. Дом ребенка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1.16. Молочная кухня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1.17. Центры (в том числе детские)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1.18. Медицинские организации скорой медицинской помощи и переливания крови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1.19. Санаторно-курортные организации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2.1. Центры (Медицинские организации особого типа)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2.2. Бюро (Медицинские организации особого типа)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2.3. Лаборатории (Медицинские организации особого типа)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2.4. Медицинский отряд, в том числе специального назначения (военного округа, флота)</a:t>
            </a:r>
          </a:p>
          <a:p>
            <a:pPr marL="627063" indent="-627063">
              <a:buFont typeface="+mj-lt"/>
              <a:buAutoNum type="arabicPeriod"/>
              <a:tabLst>
                <a:tab pos="361950" algn="l"/>
              </a:tabLst>
            </a:pPr>
            <a:r>
              <a:rPr lang="ru-RU" sz="1400" dirty="0">
                <a:solidFill>
                  <a:srgbClr val="43565D"/>
                </a:solidFill>
              </a:rPr>
              <a:t>2.5. Отдельный медицинский батальон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9175"/>
              </p:ext>
            </p:extLst>
          </p:nvPr>
        </p:nvGraphicFramePr>
        <p:xfrm>
          <a:off x="9047827" y="334819"/>
          <a:ext cx="3022341" cy="6191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2341">
                  <a:extLst>
                    <a:ext uri="{9D8B030D-6E8A-4147-A177-3AD203B41FA5}">
                      <a16:colId xmlns:a16="http://schemas.microsoft.com/office/drawing/2014/main" val="1969667669"/>
                    </a:ext>
                  </a:extLst>
                </a:gridCol>
              </a:tblGrid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1.12. Амбулатория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2" marR="3212" marT="3212" marB="0" anchor="b"/>
                </a:tc>
                <a:extLst>
                  <a:ext uri="{0D108BD9-81ED-4DB2-BD59-A6C34878D82A}">
                    <a16:rowId xmlns:a16="http://schemas.microsoft.com/office/drawing/2014/main" val="3772704795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амбулатория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921172680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врачебная амбулатория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787296412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1.13. Поликлиники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2" marR="3212" marT="3212" marB="0" anchor="b"/>
                </a:tc>
                <a:extLst>
                  <a:ext uri="{0D108BD9-81ED-4DB2-BD59-A6C34878D82A}">
                    <a16:rowId xmlns:a16="http://schemas.microsoft.com/office/drawing/2014/main" val="3447548443"/>
                  </a:ext>
                </a:extLst>
              </a:tr>
              <a:tr h="1525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детская консультативно-диагностическая поликлиника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2013018198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детская поликлиника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486126053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детская стоматологическая поликлиника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838883732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консультативно-диагностическая поликлиника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190657609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поликлиника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848224071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поликлиника медицинской реабилитации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2074892731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психотерапевтическая поликлиника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3621001049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стоматологическая поликлиника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3910484730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физиотерапевтическая поликлиника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2568833804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1.14. Женская консультация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2" marR="3212" marT="3212" marB="0" anchor="b"/>
                </a:tc>
                <a:extLst>
                  <a:ext uri="{0D108BD9-81ED-4DB2-BD59-A6C34878D82A}">
                    <a16:rowId xmlns:a16="http://schemas.microsoft.com/office/drawing/2014/main" val="3236673419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женская консультация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566105645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1.15. Дом ребенка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2" marR="3212" marT="3212" marB="0" anchor="b"/>
                </a:tc>
                <a:extLst>
                  <a:ext uri="{0D108BD9-81ED-4DB2-BD59-A6C34878D82A}">
                    <a16:rowId xmlns:a16="http://schemas.microsoft.com/office/drawing/2014/main" val="473932255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дом ребенка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216203603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специализированный дом ребенка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3711495657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1.16. Молочная кухня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2" marR="3212" marT="3212" marB="0" anchor="b"/>
                </a:tc>
                <a:extLst>
                  <a:ext uri="{0D108BD9-81ED-4DB2-BD59-A6C34878D82A}">
                    <a16:rowId xmlns:a16="http://schemas.microsoft.com/office/drawing/2014/main" val="318124869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молочная кухня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414053205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1.17. Центры (в том числе детские)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2" marR="3212" marT="3212" marB="0" anchor="b"/>
                </a:tc>
                <a:extLst>
                  <a:ext uri="{0D108BD9-81ED-4DB2-BD59-A6C34878D82A}">
                    <a16:rowId xmlns:a16="http://schemas.microsoft.com/office/drawing/2014/main" val="4262812541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вспомогательных репродуктивных технологий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01532259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высоких медицинских технологий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2917803646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гериатрический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2072535715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диабетологический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12546298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диагностический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60355531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центр здоровья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966839214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клинико-диагностический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2359610520"/>
                  </a:ext>
                </a:extLst>
              </a:tr>
              <a:tr h="1525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консультативно-диагностический, в том числе детский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3782222983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лечебного и профилактического питания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3201274039"/>
                  </a:ext>
                </a:extLst>
              </a:tr>
              <a:tr h="1525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лечебной физкультуры и спортивной медицины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753850940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лечебно-реабилитационный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565151356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мануальной терапии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853903788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медико-генетический (консультация)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783510575"/>
                  </a:ext>
                </a:extLst>
              </a:tr>
              <a:tr h="1525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медико-социальной реабилитации больных наркоманией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2720460025"/>
                  </a:ext>
                </a:extLst>
              </a:tr>
              <a:tr h="1525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медико-социальной экспертизы и реабилитации инвалидов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868888611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медико-хирургический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558651284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центр медицинский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311931794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медицинской и социальной реабилитации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447250166"/>
                  </a:ext>
                </a:extLst>
              </a:tr>
              <a:tr h="1525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медицинской реабилитации для воинов-интернационалистов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565299728"/>
                  </a:ext>
                </a:extLst>
              </a:tr>
              <a:tr h="22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медицинской реабилитации для инвалидов и детей-инвалидов с последствиями детского церебрального паралича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3753117467"/>
                  </a:ext>
                </a:extLst>
              </a:tr>
              <a:tr h="1525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медицинской реабилитации, в том числе детский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2875115760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многопрофильный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626665294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центр специализированный (по профилю)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2694160295"/>
                  </a:ext>
                </a:extLst>
              </a:tr>
              <a:tr h="1525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специализированных видов медицинской помощи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2132021598"/>
                  </a:ext>
                </a:extLst>
              </a:tr>
              <a:tr h="7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центр </a:t>
                      </a:r>
                      <a:r>
                        <a:rPr lang="ru-RU" sz="800" u="none" strike="noStrike" dirty="0" err="1">
                          <a:effectLst/>
                        </a:rPr>
                        <a:t>сурдологический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06" marR="3212" marT="3212" marB="0" anchor="b"/>
                </a:tc>
                <a:extLst>
                  <a:ext uri="{0D108BD9-81ED-4DB2-BD59-A6C34878D82A}">
                    <a16:rowId xmlns:a16="http://schemas.microsoft.com/office/drawing/2014/main" val="118453770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123205"/>
              </p:ext>
            </p:extLst>
          </p:nvPr>
        </p:nvGraphicFramePr>
        <p:xfrm>
          <a:off x="6046572" y="543980"/>
          <a:ext cx="2886511" cy="4363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6511">
                  <a:extLst>
                    <a:ext uri="{9D8B030D-6E8A-4147-A177-3AD203B41FA5}">
                      <a16:colId xmlns:a16="http://schemas.microsoft.com/office/drawing/2014/main" val="3878192424"/>
                    </a:ext>
                  </a:extLst>
                </a:gridCol>
              </a:tblGrid>
              <a:tr h="2788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1.18. Медицинские организации скорой медицинской помощи и переливания крови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" marR="7704" marT="7704" marB="0" anchor="b"/>
                </a:tc>
                <a:extLst>
                  <a:ext uri="{0D108BD9-81ED-4DB2-BD59-A6C34878D82A}">
                    <a16:rowId xmlns:a16="http://schemas.microsoft.com/office/drawing/2014/main" val="1032695594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станция переливания крови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2143487185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станция скорой медицинской помощи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2262154839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центр крови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160124492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1.19. Санаторно-курортные организации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" marR="7704" marT="7704" marB="0" anchor="b"/>
                </a:tc>
                <a:extLst>
                  <a:ext uri="{0D108BD9-81ED-4DB2-BD59-A6C34878D82A}">
                    <a16:rowId xmlns:a16="http://schemas.microsoft.com/office/drawing/2014/main" val="2058572263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бальнеологическая лечебница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2156270908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грязелечебница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3009575064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курортная поликлиника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2737497869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санатории для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3372478413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санаторий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333821627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санаторий-профилакторий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1852182268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санаторный оздоровительный лагерь круглогодичного действия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2018908424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2.1. Центры (Медицинские организации особого типа)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" marR="7704" marT="7704" marB="0" anchor="b"/>
                </a:tc>
                <a:extLst>
                  <a:ext uri="{0D108BD9-81ED-4DB2-BD59-A6C34878D82A}">
                    <a16:rowId xmlns:a16="http://schemas.microsoft.com/office/drawing/2014/main" val="2306588450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центр военно-врачебной экспертизы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2005392290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центр медицинский биофизический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1344581478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центр медицинский информационно-аналитический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1555924137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центр медицинский мобилизационных резервов "Резерв"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1811595490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центр медицины катастроф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2544155273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центр общественного здоровья и медицинской профилактики;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2823705736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центр судебно-медицинской экспертизы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1080834970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2.2. Бюро (Медицинские организации особого типа)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" marR="7704" marT="7704" marB="0" anchor="b"/>
                </a:tc>
                <a:extLst>
                  <a:ext uri="{0D108BD9-81ED-4DB2-BD59-A6C34878D82A}">
                    <a16:rowId xmlns:a16="http://schemas.microsoft.com/office/drawing/2014/main" val="1942053195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бюро медико-социальной экспертизы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4114380280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бюро медицинской статистики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1814058479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бюро патолого-анатомическое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2054251696"/>
                  </a:ext>
                </a:extLst>
              </a:tr>
              <a:tr h="1540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бюро судебно-медицинской экспертизы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38" marR="7704" marT="7704" marB="0" anchor="b"/>
                </a:tc>
                <a:extLst>
                  <a:ext uri="{0D108BD9-81ED-4DB2-BD59-A6C34878D82A}">
                    <a16:rowId xmlns:a16="http://schemas.microsoft.com/office/drawing/2014/main" val="186635525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47542"/>
              </p:ext>
            </p:extLst>
          </p:nvPr>
        </p:nvGraphicFramePr>
        <p:xfrm>
          <a:off x="6046572" y="5031105"/>
          <a:ext cx="2886511" cy="1367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6511">
                  <a:extLst>
                    <a:ext uri="{9D8B030D-6E8A-4147-A177-3AD203B41FA5}">
                      <a16:colId xmlns:a16="http://schemas.microsoft.com/office/drawing/2014/main" val="4150850378"/>
                    </a:ext>
                  </a:extLst>
                </a:gridCol>
              </a:tblGrid>
              <a:tr h="14313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</a:rPr>
                        <a:t>2.3. Лаборатории (Медицинские организации особого типа)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7790345"/>
                  </a:ext>
                </a:extLst>
              </a:tr>
              <a:tr h="14313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бактериологическая лаборатория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63270214"/>
                  </a:ext>
                </a:extLst>
              </a:tr>
              <a:tr h="14313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клинико-диагностическая лаборатория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691650108"/>
                  </a:ext>
                </a:extLst>
              </a:tr>
              <a:tr h="14313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лаборатория по диагностике туберкулеза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2708606300"/>
                  </a:ext>
                </a:extLst>
              </a:tr>
              <a:tr h="16746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</a:rPr>
                        <a:t>2.4. Медицинский отряд, в том числе специального назначения (военного округа, флота)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7658276"/>
                  </a:ext>
                </a:extLst>
              </a:tr>
              <a:tr h="14313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 медицинский отряд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2826093338"/>
                  </a:ext>
                </a:extLst>
              </a:tr>
              <a:tr h="14313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 медицинский отряд специального назначения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197721796"/>
                  </a:ext>
                </a:extLst>
              </a:tr>
              <a:tr h="14313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</a:rPr>
                        <a:t>2.5. Отдельный медицинский батальон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5628185"/>
                  </a:ext>
                </a:extLst>
              </a:tr>
              <a:tr h="14313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отдельный медицинский батальон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3007897437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7CEBB7-EFFE-BE23-EAD9-BA5D56A8A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" y="57874"/>
            <a:ext cx="533412" cy="60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EDBCA8-4007-F340-A419-DC1AAE2163DB}"/>
              </a:ext>
            </a:extLst>
          </p:cNvPr>
          <p:cNvSpPr/>
          <p:nvPr/>
        </p:nvSpPr>
        <p:spPr>
          <a:xfrm>
            <a:off x="10525433" y="5427404"/>
            <a:ext cx="1637071" cy="13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erif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DB1DD8-DA85-6843-ABD7-AA7F0E765A20}"/>
              </a:ext>
            </a:extLst>
          </p:cNvPr>
          <p:cNvSpPr/>
          <p:nvPr/>
        </p:nvSpPr>
        <p:spPr>
          <a:xfrm>
            <a:off x="10227456" y="5395314"/>
            <a:ext cx="1637071" cy="13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erif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C96607-3EE4-9847-A657-C0CEECCA4AEE}"/>
              </a:ext>
            </a:extLst>
          </p:cNvPr>
          <p:cNvSpPr txBox="1">
            <a:spLocks/>
          </p:cNvSpPr>
          <p:nvPr/>
        </p:nvSpPr>
        <p:spPr>
          <a:xfrm>
            <a:off x="2513773" y="1860699"/>
            <a:ext cx="7713683" cy="25888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8B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ru-RU" sz="4000" b="1" noProof="0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Часть </a:t>
            </a:r>
            <a:r>
              <a:rPr lang="en-US" sz="4000" b="1" noProof="0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II</a:t>
            </a:r>
            <a:r>
              <a:rPr lang="ru-RU" sz="4000" b="1" dirty="0" smtClean="0">
                <a:latin typeface="Arial" panose="020B0604020202020204" pitchFamily="34" charset="0"/>
                <a:ea typeface="Bodoni Ornaments" pitchFamily="2" charset="0"/>
                <a:cs typeface="Arial" panose="020B0604020202020204" pitchFamily="34" charset="0"/>
              </a:rPr>
              <a:t>. Анализ существующей системы оплаты труда в медицинских организациях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8BAB"/>
              </a:solidFill>
              <a:effectLst/>
              <a:uLnTx/>
              <a:uFillTx/>
              <a:latin typeface="Arial" panose="020B0604020202020204" pitchFamily="34" charset="0"/>
              <a:ea typeface="Bodoni Ornaments" pitchFamily="2" charset="0"/>
              <a:cs typeface="Arial" panose="020B0604020202020204" pitchFamily="34" charset="0"/>
            </a:endParaRPr>
          </a:p>
        </p:txBody>
      </p:sp>
      <p:sp>
        <p:nvSpPr>
          <p:cNvPr id="2" name="AutoShape 2" descr="Логотип РМАНП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A42F1-085A-43D2-9C7F-40B4B99E5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5136"/>
            <a:ext cx="921868" cy="10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8" y="1321697"/>
            <a:ext cx="11594346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 Системы оплаты труда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медицинских работников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устанавливаются региональным нормативным правовым актом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на основании которого медицинские организации принимают локальные нормативные акты по оплате труда медицинских работников, коллективные договоры.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 Размеры окладов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определяются региональными нормативными правовыми актами </a:t>
            </a:r>
            <a:r>
              <a:rPr lang="ru-RU" sz="1600" dirty="0" smtClean="0">
                <a:solidFill>
                  <a:srgbClr val="44546A"/>
                </a:solidFill>
                <a:latin typeface="Calibri" panose="020F0502020204030204"/>
              </a:rPr>
              <a:t>субъектов Российской Федерации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6700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Республика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Саха (Якутия):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Постановление Правительства Республики Саха (Якутия) от 30.08.2022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№ 519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утверждении Положения по оплате труда работников государственных бюджетных, автономных, казенных учреждений, подведомственных Министерству здравоохранения Республики Саха (Якутия)» (в ред. постановления Правительства Республики Саха (Якутия) от 22.10.2024 № 493, распространяется на правоотношения, возникшие с 01.01.2024)</a:t>
            </a:r>
          </a:p>
          <a:p>
            <a:pPr marL="266700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 Размеры окладов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установлены по профессиональным квалификационным группам должностей (далее – ПКГ) медицинских и фармацевтических работников </a:t>
            </a:r>
          </a:p>
          <a:p>
            <a:pPr marL="1809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 Министерства здравоохранения и социального развития Российской Федерации: </a:t>
            </a:r>
          </a:p>
          <a:p>
            <a:pPr marL="266700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6 августа 2007 г.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№ 526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утверждении профессиональных квалификационных групп должностей медицинских и фармацевтических работников» и </a:t>
            </a:r>
          </a:p>
          <a:p>
            <a:pPr marL="266700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31 марта 2008 г.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№ 149н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утверждении профессиональных квалификационных групп должностей работников, занятых в сфере здравоохранения и предоставления социальных услуг».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отдельным должностям, не включенным в ПКГ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оклады устанавливаются руководителями МО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основании схожих трудовых функций должностей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определенных в ПКГ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0B469-455F-0E40-112E-9337CD8FE28E}"/>
              </a:ext>
            </a:extLst>
          </p:cNvPr>
          <p:cNvSpPr txBox="1"/>
          <p:nvPr/>
        </p:nvSpPr>
        <p:spPr>
          <a:xfrm>
            <a:off x="1211" y="2625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Общая характеристика системы оплаты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труда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в медицинских организациях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CEBB7-EFFE-BE23-EAD9-BA5D56A8A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852658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827" y="918498"/>
            <a:ext cx="1159434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Выплаты компенсационного характера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предусматриваются в соответствии с Трудовым Кодексом Российской Федерации, федеральными законами и другими НПА: </a:t>
            </a:r>
          </a:p>
          <a:p>
            <a:pPr marL="266700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статья 147 ТК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«Оплата труда работников, занятых на работах с вредными и (или) опасными условиями труда». </a:t>
            </a:r>
          </a:p>
          <a:p>
            <a:pPr marL="266700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Федеральный закон от 28.12.2013 № 426-ФЗ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специальной оценке условий труда»</a:t>
            </a:r>
          </a:p>
          <a:p>
            <a:pPr marL="266700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статья 15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Федерального закона от 18 июня 2001 г.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№ 77-ФЗ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предупреждении распространения туберкулеза в Российской Федерации»</a:t>
            </a:r>
          </a:p>
          <a:p>
            <a:pPr marL="266700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статья 22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Федерального закона от 30 марта 1995 г.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№ 38- ФЗ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предупреждении распространения в Российской Федерации заболевания, вызываемого вирусом иммунодефицита человека (ВИЧ-инфекции)»</a:t>
            </a:r>
          </a:p>
          <a:p>
            <a:pPr marL="266700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статья 22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Закона Российской Федерации от 2 июля 1992 г.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№ 3185-1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психиатрической помощи и гарантиях прав граждан при ее оказании»,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устанавливается в порядке, определенном органом исполнительной власти субъектов РФ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66700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постановление Правительства Российской Федерации от 15.07.2022 № 1268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«О порядке предоставления компенсационной выплаты отдельным категориям лиц, подвергающихся риску заражения новой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коронавирусной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инфекцией» </a:t>
            </a:r>
          </a:p>
          <a:p>
            <a:pPr marL="266700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 Выплаты за работу со сведениями, составляющими государственную тайну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устанавливаются в размере и порядке, определенном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законодательством Российской Федерации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171450" marR="0" lvl="0" indent="188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статьи 154 ТК, 153 ТК, 152 ТК 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Выплаты за работу в условиях, отклоняющихся от нормальных (</a:t>
            </a: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совмещение профессий (должностей), сверхурочная работа, за увеличение объема работы и     исполнение обязанностей временно отсутствующего работника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без освобождения от 5 работы, определенной трудовым договором, </a:t>
            </a: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работу в ночное время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за работу в выходные и праздничные), за сверхурочную работу </a:t>
            </a: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устанавливается в соответствии с действующим федеральным законодательством.</a:t>
            </a:r>
          </a:p>
          <a:p>
            <a:pPr marL="171450" marR="0" lvl="0" indent="188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srgbClr val="368F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заработной плате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работников применяются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районные коэффициенты и процентные надбавки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работу в районах Крайнего Севера и приравненных к ним местностях в размерах, установленных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НПА Российской Федерации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(Республика Саха 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Якутия)):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Закон Республики Саха (Якутия) от 18.05.2005 234-З № 475-III «О размерах районного коэффициента и процентной надбавки к заработной плате в Республике Саха (Якутия)»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 В остальных компенсационных выплатах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нет единообразия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устанавливаются каждым субъектом на основе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68F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региональных нормативных правовых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0B469-455F-0E40-112E-9337CD8FE28E}"/>
              </a:ext>
            </a:extLst>
          </p:cNvPr>
          <p:cNvSpPr txBox="1"/>
          <p:nvPr/>
        </p:nvSpPr>
        <p:spPr>
          <a:xfrm>
            <a:off x="0" y="31746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Анализ нормативного регулирования компенсационных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выплат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CEBB7-EFFE-BE23-EAD9-BA5D56A8A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691" y="6012343"/>
            <a:ext cx="746997" cy="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6C3251-1F18-4009-96F8-3F2CA394E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87" y="5698587"/>
            <a:ext cx="746997" cy="84565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94888"/>
              </p:ext>
            </p:extLst>
          </p:nvPr>
        </p:nvGraphicFramePr>
        <p:xfrm>
          <a:off x="874771" y="1624901"/>
          <a:ext cx="7760270" cy="3652505"/>
        </p:xfrm>
        <a:graphic>
          <a:graphicData uri="http://schemas.openxmlformats.org/drawingml/2006/table">
            <a:tbl>
              <a:tblPr/>
              <a:tblGrid>
                <a:gridCol w="3880135">
                  <a:extLst>
                    <a:ext uri="{9D8B030D-6E8A-4147-A177-3AD203B41FA5}">
                      <a16:colId xmlns:a16="http://schemas.microsoft.com/office/drawing/2014/main" val="388500044"/>
                    </a:ext>
                  </a:extLst>
                </a:gridCol>
                <a:gridCol w="3880135">
                  <a:extLst>
                    <a:ext uri="{9D8B030D-6E8A-4147-A177-3AD203B41FA5}">
                      <a16:colId xmlns:a16="http://schemas.microsoft.com/office/drawing/2014/main" val="158210327"/>
                    </a:ext>
                  </a:extLst>
                </a:gridCol>
              </a:tblGrid>
              <a:tr h="860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Тип выплат</a:t>
                      </a:r>
                    </a:p>
                  </a:txBody>
                  <a:tcPr marL="7099" marR="7099" marT="7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Саха (Якутия)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Усредненные значения НПА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100" b="1" i="0" u="none" strike="noStrike" baseline="0" dirty="0" smtClean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региональный уровень</a:t>
                      </a:r>
                      <a:r>
                        <a:rPr lang="ru-RU" sz="1100" b="1" i="0" u="none" strike="noStrike" dirty="0" smtClean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099" marR="7099" marT="7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23096"/>
                  </a:ext>
                </a:extLst>
              </a:tr>
              <a:tr h="30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оказание психиатрической помощи</a:t>
                      </a:r>
                    </a:p>
                  </a:txBody>
                  <a:tcPr marL="7099" marR="7099" marT="7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от 24% до 25%</a:t>
                      </a:r>
                    </a:p>
                  </a:txBody>
                  <a:tcPr marL="7099" marR="7099" marT="7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08576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дежурство на дому</a:t>
                      </a:r>
                    </a:p>
                  </a:txBody>
                  <a:tcPr marL="7099" marR="7099" marT="7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от 43% до 44%</a:t>
                      </a:r>
                    </a:p>
                  </a:txBody>
                  <a:tcPr marL="7099" marR="7099" marT="7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069118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диагностику и лечение ВИЧ</a:t>
                      </a:r>
                    </a:p>
                  </a:txBody>
                  <a:tcPr marL="7099" marR="7099" marT="7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7099" marR="7099" marT="7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269178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работу в выходные и нерабочие дни</a:t>
                      </a:r>
                    </a:p>
                  </a:txBody>
                  <a:tcPr marL="7099" marR="7099" marT="7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200%</a:t>
                      </a:r>
                    </a:p>
                  </a:txBody>
                  <a:tcPr marL="7099" marR="7099" marT="7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250821"/>
                  </a:ext>
                </a:extLst>
              </a:tr>
              <a:tr h="215456">
                <a:tc>
                  <a:txBody>
                    <a:bodyPr/>
                    <a:lstStyle/>
                    <a:p>
                      <a:pPr marL="84138" indent="-84138" algn="l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работу в ночное время (плановая    …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….</a:t>
                      </a:r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работа)</a:t>
                      </a:r>
                    </a:p>
                  </a:txBody>
                  <a:tcPr marL="7099" marR="7099" marT="7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от 22% до 28%</a:t>
                      </a:r>
                    </a:p>
                  </a:txBody>
                  <a:tcPr marL="7099" marR="7099" marT="7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71434"/>
                  </a:ext>
                </a:extLst>
              </a:tr>
              <a:tr h="646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</a:t>
                      </a:r>
                      <a:r>
                        <a:rPr lang="ru-RU" sz="1200" b="0" i="0" u="none" strike="noStrike" baseline="0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работу с вредными и (или) опасными условиями труда</a:t>
                      </a:r>
                      <a:endParaRPr lang="ru-RU" sz="1200" b="0" i="0" u="none" strike="noStrike" dirty="0">
                        <a:solidFill>
                          <a:srgbClr val="43565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9" marR="7099" marT="7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099" marR="7099" marT="7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560524"/>
                  </a:ext>
                </a:extLst>
              </a:tr>
              <a:tr h="281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 оказание</a:t>
                      </a:r>
                      <a:r>
                        <a:rPr lang="ru-RU" sz="1200" b="0" i="0" u="none" strike="noStrike" baseline="0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противотуберкулезной помощи</a:t>
                      </a:r>
                      <a:endParaRPr lang="ru-RU" sz="1200" b="0" i="0" u="none" strike="noStrike" dirty="0">
                        <a:solidFill>
                          <a:srgbClr val="43565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9" marR="7099" marT="7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от 25%</a:t>
                      </a:r>
                      <a:r>
                        <a:rPr lang="ru-RU" sz="1200" b="0" i="0" u="none" strike="noStrike" baseline="0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до 26%</a:t>
                      </a:r>
                      <a:endParaRPr lang="ru-RU" sz="1200" b="0" i="0" u="none" strike="noStrike" dirty="0">
                        <a:solidFill>
                          <a:srgbClr val="43565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9" marR="7099" marT="7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745814"/>
                  </a:ext>
                </a:extLst>
              </a:tr>
              <a:tr h="4395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   - за</a:t>
                      </a:r>
                      <a:r>
                        <a:rPr lang="ru-RU" sz="1200" b="0" i="0" u="none" strike="noStrike" baseline="0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 работу со сведениями, составляющих государственную тайну</a:t>
                      </a:r>
                      <a:endParaRPr lang="ru-RU" sz="1200" b="0" i="0" u="none" strike="noStrike" dirty="0">
                        <a:solidFill>
                          <a:srgbClr val="43565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9" marR="7099" marT="7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43565D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099" marR="7099" marT="7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0222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423AAF6-70A7-1E52-9BAE-90369FF31993}"/>
              </a:ext>
            </a:extLst>
          </p:cNvPr>
          <p:cNvSpPr txBox="1"/>
          <p:nvPr/>
        </p:nvSpPr>
        <p:spPr>
          <a:xfrm>
            <a:off x="-923544" y="109109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Компенсационные выплаты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(выборочно)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2F133-18C9-D403-CB7A-D451D621A987}"/>
              </a:ext>
            </a:extLst>
          </p:cNvPr>
          <p:cNvSpPr txBox="1"/>
          <p:nvPr/>
        </p:nvSpPr>
        <p:spPr>
          <a:xfrm>
            <a:off x="0" y="553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Результаты структурированного анализа нормативных правовых актов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локальных актов медицинских организаций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09EFB-164C-6FC8-1F44-633CE098ED03}"/>
              </a:ext>
            </a:extLst>
          </p:cNvPr>
          <p:cNvSpPr txBox="1"/>
          <p:nvPr/>
        </p:nvSpPr>
        <p:spPr>
          <a:xfrm>
            <a:off x="874773" y="5590137"/>
            <a:ext cx="8334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Усредненные размеры минимумов и максимумов компенсационных выплат по данным НПА субъектов РФ и локальных актов по всем медицинским организациям соответствующего субъекта РФ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разрезе основных типов компенсационных выплат (выборочно). При совпадении минимума и максимума указано одно значение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896A9F-120B-451C-B289-748A4DC49D19}"/>
              </a:ext>
            </a:extLst>
          </p:cNvPr>
          <p:cNvSpPr txBox="1"/>
          <p:nvPr/>
        </p:nvSpPr>
        <p:spPr>
          <a:xfrm>
            <a:off x="9410008" y="1937791"/>
            <a:ext cx="2326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Всего выделено 20 типов выплат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Размер выплат варьирует между субъектами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3565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3565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Выплаты присутствуют в ЕФС-1 во всех субъектах</a:t>
            </a:r>
          </a:p>
        </p:txBody>
      </p:sp>
    </p:spTree>
    <p:extLst>
      <p:ext uri="{BB962C8B-B14F-4D97-AF65-F5344CB8AC3E}">
        <p14:creationId xmlns:p14="http://schemas.microsoft.com/office/powerpoint/2010/main" val="26406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Фон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8BAB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8">
      <a:majorFont>
        <a:latin typeface="Erbaum Boo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РМАНПО">
      <a:dk1>
        <a:srgbClr val="720A0A"/>
      </a:dk1>
      <a:lt1>
        <a:sysClr val="window" lastClr="FFFFFF"/>
      </a:lt1>
      <a:dk2>
        <a:srgbClr val="251351"/>
      </a:dk2>
      <a:lt2>
        <a:srgbClr val="FEEFE5"/>
      </a:lt2>
      <a:accent1>
        <a:srgbClr val="00916E"/>
      </a:accent1>
      <a:accent2>
        <a:srgbClr val="E24920"/>
      </a:accent2>
      <a:accent3>
        <a:srgbClr val="3DB7D8"/>
      </a:accent3>
      <a:accent4>
        <a:srgbClr val="EFD93F"/>
      </a:accent4>
      <a:accent5>
        <a:srgbClr val="1E1E1C"/>
      </a:accent5>
      <a:accent6>
        <a:srgbClr val="000000"/>
      </a:accent6>
      <a:hlink>
        <a:srgbClr val="E24920"/>
      </a:hlink>
      <a:folHlink>
        <a:srgbClr val="00916E"/>
      </a:folHlink>
    </a:clrScheme>
    <a:fontScheme name="ОСНОВНАЯ">
      <a:majorFont>
        <a:latin typeface="Droid Serif"/>
        <a:ea typeface=""/>
        <a:cs typeface=""/>
      </a:majorFont>
      <a:minorFont>
        <a:latin typeface="Droid Serif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Фон">
  <a:themeElements>
    <a:clrScheme name="Colors_01">
      <a:dk1>
        <a:srgbClr val="008BAB"/>
      </a:dk1>
      <a:lt1>
        <a:srgbClr val="FFFFFF"/>
      </a:lt1>
      <a:dk2>
        <a:srgbClr val="334A53"/>
      </a:dk2>
      <a:lt2>
        <a:srgbClr val="E7E6E6"/>
      </a:lt2>
      <a:accent1>
        <a:srgbClr val="9B71A2"/>
      </a:accent1>
      <a:accent2>
        <a:srgbClr val="96AEB9"/>
      </a:accent2>
      <a:accent3>
        <a:srgbClr val="038AAB"/>
      </a:accent3>
      <a:accent4>
        <a:srgbClr val="03B2DD"/>
      </a:accent4>
      <a:accent5>
        <a:srgbClr val="324953"/>
      </a:accent5>
      <a:accent6>
        <a:srgbClr val="FEFFFF"/>
      </a:accent6>
      <a:hlink>
        <a:srgbClr val="96AEB9"/>
      </a:hlink>
      <a:folHlink>
        <a:srgbClr val="A9A9A9"/>
      </a:folHlink>
    </a:clrScheme>
    <a:fontScheme name="Другая 18">
      <a:majorFont>
        <a:latin typeface="Erbaum Boo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пустая">
  <a:themeElements>
    <a:clrScheme name="Клуб министров">
      <a:dk1>
        <a:srgbClr val="051C2C"/>
      </a:dk1>
      <a:lt1>
        <a:srgbClr val="FFFFFF"/>
      </a:lt1>
      <a:dk2>
        <a:srgbClr val="051C2C"/>
      </a:dk2>
      <a:lt2>
        <a:srgbClr val="FFFFFF"/>
      </a:lt2>
      <a:accent1>
        <a:srgbClr val="BFBFBF"/>
      </a:accent1>
      <a:accent2>
        <a:srgbClr val="0A2542"/>
      </a:accent2>
      <a:accent3>
        <a:srgbClr val="113F71"/>
      </a:accent3>
      <a:accent4>
        <a:srgbClr val="BFBFBF"/>
      </a:accent4>
      <a:accent5>
        <a:srgbClr val="0A2542"/>
      </a:accent5>
      <a:accent6>
        <a:srgbClr val="113F71"/>
      </a:accent6>
      <a:hlink>
        <a:srgbClr val="BFBFBF"/>
      </a:hlink>
      <a:folHlink>
        <a:srgbClr val="113F71"/>
      </a:folHlink>
    </a:clrScheme>
    <a:fontScheme name="Клуб министров">
      <a:majorFont>
        <a:latin typeface="Cormorant Garamond"/>
        <a:ea typeface=""/>
        <a:cs typeface=""/>
      </a:majorFont>
      <a:minorFont>
        <a:latin typeface="FuturaFuturisLightC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5415</Words>
  <Application>Microsoft Office PowerPoint</Application>
  <PresentationFormat>Широкоэкранный</PresentationFormat>
  <Paragraphs>937</Paragraphs>
  <Slides>33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20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33</vt:i4>
      </vt:variant>
    </vt:vector>
  </HeadingPairs>
  <TitlesOfParts>
    <vt:vector size="61" baseType="lpstr">
      <vt:lpstr>Alef</vt:lpstr>
      <vt:lpstr>Arial</vt:lpstr>
      <vt:lpstr>Bodoni Ornaments</vt:lpstr>
      <vt:lpstr>Calibri</vt:lpstr>
      <vt:lpstr>Calibri Light</vt:lpstr>
      <vt:lpstr>Cambria Math</vt:lpstr>
      <vt:lpstr>Century Gothic</vt:lpstr>
      <vt:lpstr>Cormorant Garamond SemiBold</vt:lpstr>
      <vt:lpstr>Droid Serif</vt:lpstr>
      <vt:lpstr>Erbaum Book</vt:lpstr>
      <vt:lpstr>FuturaFuturisC</vt:lpstr>
      <vt:lpstr>FuturaFuturisLightC</vt:lpstr>
      <vt:lpstr>Helvetica Neue Light</vt:lpstr>
      <vt:lpstr>Inter Light</vt:lpstr>
      <vt:lpstr>Inter Medium</vt:lpstr>
      <vt:lpstr>Roboto</vt:lpstr>
      <vt:lpstr>Roboto Light</vt:lpstr>
      <vt:lpstr>Tahoma</vt:lpstr>
      <vt:lpstr>Times New Roman</vt:lpstr>
      <vt:lpstr>Trebuchet MS</vt:lpstr>
      <vt:lpstr>Фон</vt:lpstr>
      <vt:lpstr>2_Office Theme</vt:lpstr>
      <vt:lpstr>1_Фон</vt:lpstr>
      <vt:lpstr>1_Тема Office</vt:lpstr>
      <vt:lpstr>Тема Office</vt:lpstr>
      <vt:lpstr>Тема пустая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А. Михайлов</dc:creator>
  <cp:lastModifiedBy>Илья А. Михайлов</cp:lastModifiedBy>
  <cp:revision>109</cp:revision>
  <dcterms:created xsi:type="dcterms:W3CDTF">2024-06-19T12:37:10Z</dcterms:created>
  <dcterms:modified xsi:type="dcterms:W3CDTF">2026-03-21T12:13:35Z</dcterms:modified>
</cp:coreProperties>
</file>